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64" r:id="rId3"/>
    <p:sldId id="265" r:id="rId4"/>
    <p:sldId id="266" r:id="rId5"/>
    <p:sldId id="267" r:id="rId6"/>
    <p:sldId id="268" r:id="rId7"/>
    <p:sldId id="269" r:id="rId8"/>
    <p:sldId id="490" r:id="rId9"/>
    <p:sldId id="507" r:id="rId10"/>
    <p:sldId id="492" r:id="rId11"/>
    <p:sldId id="276" r:id="rId12"/>
    <p:sldId id="483" r:id="rId13"/>
    <p:sldId id="484" r:id="rId14"/>
    <p:sldId id="493" r:id="rId15"/>
    <p:sldId id="494" r:id="rId16"/>
    <p:sldId id="485" r:id="rId17"/>
    <p:sldId id="278" r:id="rId18"/>
    <p:sldId id="495" r:id="rId19"/>
    <p:sldId id="496" r:id="rId20"/>
    <p:sldId id="500" r:id="rId21"/>
    <p:sldId id="504" r:id="rId22"/>
    <p:sldId id="502" r:id="rId23"/>
    <p:sldId id="501" r:id="rId24"/>
    <p:sldId id="506" r:id="rId2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17" userDrawn="1">
          <p15:clr>
            <a:srgbClr val="A4A3A4"/>
          </p15:clr>
        </p15:guide>
        <p15:guide id="3"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44"/>
    <p:restoredTop sz="94609" autoAdjust="0"/>
  </p:normalViewPr>
  <p:slideViewPr>
    <p:cSldViewPr snapToGrid="0">
      <p:cViewPr>
        <p:scale>
          <a:sx n="125" d="100"/>
          <a:sy n="125" d="100"/>
        </p:scale>
        <p:origin x="2920" y="1520"/>
      </p:cViewPr>
      <p:guideLst>
        <p:guide orient="horz" pos="2115"/>
        <p:guide pos="381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5A29D-1A20-43B6-9F87-F79483165C26}" type="datetimeFigureOut">
              <a:rPr lang="es-ES" smtClean="0"/>
              <a:t>7/4/24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416026-301B-4898-A9BD-01B2471814F5}" type="slidenum">
              <a:rPr lang="es-ES" smtClean="0"/>
              <a:t>‹#›</a:t>
            </a:fld>
            <a:endParaRPr lang="es-ES"/>
          </a:p>
        </p:txBody>
      </p:sp>
    </p:spTree>
    <p:extLst>
      <p:ext uri="{BB962C8B-B14F-4D97-AF65-F5344CB8AC3E}">
        <p14:creationId xmlns:p14="http://schemas.microsoft.com/office/powerpoint/2010/main" val="41381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do not own the images in the following slides. This presentation does</a:t>
            </a:r>
            <a:r>
              <a:rPr lang="en-GB" baseline="0" dirty="0"/>
              <a:t> not have any economic purpose. Likewise, this presentation does not pretend to be a state-of-the-art review on any topic related to the plant cell wall, but rather give a very broad view of what plant cell wall research entails. Many figures show remarkably simplified views of what they try to depict (in other words, they are inaccurate even at the moment of creating this presentation, but they have been chosen so for the sake of simplicity). Furthermore, the great variety in the cell wall has led to authors often naming structures in slightly different ways. Moreover, it would be impossible to show said great variety without getting lost in the details. Thus, not all existing cell wall structures are shown here unfortunately. If you are particularly interested in something you see, I would recommend you search for a recent review. I myself am happy to try to clarify, help solve any doubt, or recommend further reading with my modest knowledge. Send me an email at alberto.echevarriapoza@gmail.com   Thank you for your time to read these lines!</a:t>
            </a:r>
            <a:endParaRPr lang="en-GB" dirty="0"/>
          </a:p>
        </p:txBody>
      </p:sp>
      <p:sp>
        <p:nvSpPr>
          <p:cNvPr id="4" name="Slide Number Placeholder 3"/>
          <p:cNvSpPr>
            <a:spLocks noGrp="1"/>
          </p:cNvSpPr>
          <p:nvPr>
            <p:ph type="sldNum" sz="quarter" idx="10"/>
          </p:nvPr>
        </p:nvSpPr>
        <p:spPr/>
        <p:txBody>
          <a:bodyPr/>
          <a:lstStyle/>
          <a:p>
            <a:fld id="{39416026-301B-4898-A9BD-01B2471814F5}" type="slidenum">
              <a:rPr lang="es-ES" smtClean="0"/>
              <a:t>1</a:t>
            </a:fld>
            <a:endParaRPr lang="es-ES"/>
          </a:p>
        </p:txBody>
      </p:sp>
    </p:spTree>
    <p:extLst>
      <p:ext uri="{BB962C8B-B14F-4D97-AF65-F5344CB8AC3E}">
        <p14:creationId xmlns:p14="http://schemas.microsoft.com/office/powerpoint/2010/main" val="3063976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These are some of the most abundant sugars found in plant</a:t>
            </a:r>
            <a:r>
              <a:rPr lang="en-GB" sz="1200" kern="1200" baseline="0" dirty="0">
                <a:solidFill>
                  <a:schemeClr val="tx1"/>
                </a:solidFill>
                <a:effectLst/>
                <a:latin typeface="+mn-lt"/>
                <a:ea typeface="+mn-ea"/>
                <a:cs typeface="+mn-cs"/>
              </a:rPr>
              <a:t> cell wall polysaccharides. Some are hexoses (6 carbon atoms) and some are </a:t>
            </a:r>
            <a:r>
              <a:rPr lang="en-GB" sz="1200" kern="1200" baseline="0" dirty="0" err="1">
                <a:solidFill>
                  <a:schemeClr val="tx1"/>
                </a:solidFill>
                <a:effectLst/>
                <a:latin typeface="+mn-lt"/>
                <a:ea typeface="+mn-ea"/>
                <a:cs typeface="+mn-cs"/>
              </a:rPr>
              <a:t>pentoses</a:t>
            </a:r>
            <a:r>
              <a:rPr lang="en-GB" sz="1200" kern="1200" baseline="0" dirty="0">
                <a:solidFill>
                  <a:schemeClr val="tx1"/>
                </a:solidFill>
                <a:effectLst/>
                <a:latin typeface="+mn-lt"/>
                <a:ea typeface="+mn-ea"/>
                <a:cs typeface="+mn-cs"/>
              </a:rPr>
              <a:t> (5 carbon atoms).</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All things considered, it becomes simple to make a new sugar just by, say, changing the conformation of a single hydroxyl from equatorial to axial. In fact, that is what happens, and the new sugar is often not recognised by most of the proteins anymore. For</a:t>
            </a:r>
            <a:r>
              <a:rPr lang="en-GB" sz="1200" kern="1200" baseline="0" dirty="0">
                <a:solidFill>
                  <a:schemeClr val="tx1"/>
                </a:solidFill>
                <a:effectLst/>
                <a:latin typeface="+mn-lt"/>
                <a:ea typeface="+mn-ea"/>
                <a:cs typeface="+mn-cs"/>
              </a:rPr>
              <a:t> instance, note how the only difference between glucose and galactose is that the hydroxyl in carbon 4 is in an axial position in galactose, or the hydroxyl in carbon 2 when comparing glucose and mannose. Hydroxyl in carbon 1 is shown with a wavy bond not to show either the </a:t>
            </a:r>
            <a:r>
              <a:rPr lang="el-GR" sz="1200" kern="1200" baseline="0" dirty="0">
                <a:solidFill>
                  <a:schemeClr val="tx1"/>
                </a:solidFill>
                <a:effectLst/>
                <a:latin typeface="+mn-lt"/>
                <a:ea typeface="+mn-ea"/>
                <a:cs typeface="+mn-cs"/>
              </a:rPr>
              <a:t>α</a:t>
            </a:r>
            <a:r>
              <a:rPr lang="en-GB" sz="1200" kern="1200" baseline="0" dirty="0">
                <a:solidFill>
                  <a:schemeClr val="tx1"/>
                </a:solidFill>
                <a:effectLst/>
                <a:latin typeface="+mn-lt"/>
                <a:ea typeface="+mn-ea"/>
                <a:cs typeface="+mn-cs"/>
              </a:rPr>
              <a:t> (axial) or the </a:t>
            </a:r>
            <a:r>
              <a:rPr lang="el-GR" sz="1200" kern="1200" baseline="0" dirty="0">
                <a:solidFill>
                  <a:schemeClr val="tx1"/>
                </a:solidFill>
                <a:effectLst/>
                <a:latin typeface="+mn-lt"/>
                <a:ea typeface="+mn-ea"/>
                <a:cs typeface="+mn-cs"/>
              </a:rPr>
              <a:t>β</a:t>
            </a:r>
            <a:r>
              <a:rPr lang="en-GB" sz="1200" kern="1200" baseline="0" dirty="0">
                <a:solidFill>
                  <a:schemeClr val="tx1"/>
                </a:solidFill>
                <a:effectLst/>
                <a:latin typeface="+mn-lt"/>
                <a:ea typeface="+mn-ea"/>
                <a:cs typeface="+mn-cs"/>
              </a:rPr>
              <a:t> (equatorial) conformations.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Interestingly, arabinose can appear in cell wall polysaccharides as a </a:t>
            </a:r>
            <a:r>
              <a:rPr lang="en-GB" sz="1200" kern="1200" baseline="0" dirty="0" err="1">
                <a:solidFill>
                  <a:schemeClr val="tx1"/>
                </a:solidFill>
                <a:effectLst/>
                <a:latin typeface="+mn-lt"/>
                <a:ea typeface="+mn-ea"/>
                <a:cs typeface="+mn-cs"/>
              </a:rPr>
              <a:t>furanose</a:t>
            </a:r>
            <a:r>
              <a:rPr lang="en-GB" sz="1200" kern="1200" baseline="0" dirty="0">
                <a:solidFill>
                  <a:schemeClr val="tx1"/>
                </a:solidFill>
                <a:effectLst/>
                <a:latin typeface="+mn-lt"/>
                <a:ea typeface="+mn-ea"/>
                <a:cs typeface="+mn-cs"/>
              </a:rPr>
              <a:t> or a pyranose.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Numbers in green show how carbon atoms are numbered</a:t>
            </a:r>
            <a:r>
              <a:rPr lang="en-GB" sz="1200" kern="1200" baseline="0" dirty="0">
                <a:solidFill>
                  <a:schemeClr val="tx1"/>
                </a:solidFill>
                <a:effectLst/>
                <a:latin typeface="+mn-lt"/>
                <a:ea typeface="+mn-ea"/>
                <a:cs typeface="+mn-cs"/>
              </a:rPr>
              <a:t> in sugars.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9416026-301B-4898-A9BD-01B2471814F5}" type="slidenum">
              <a:rPr lang="es-ES" smtClean="0"/>
              <a:t>10</a:t>
            </a:fld>
            <a:endParaRPr lang="es-ES"/>
          </a:p>
        </p:txBody>
      </p:sp>
    </p:spTree>
    <p:extLst>
      <p:ext uri="{BB962C8B-B14F-4D97-AF65-F5344CB8AC3E}">
        <p14:creationId xmlns:p14="http://schemas.microsoft.com/office/powerpoint/2010/main" val="3157144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Such a big array of sugar possibilities (and how many different</a:t>
            </a:r>
            <a:r>
              <a:rPr lang="en-GB" sz="1200" kern="1200" baseline="0" dirty="0">
                <a:solidFill>
                  <a:schemeClr val="tx1"/>
                </a:solidFill>
                <a:effectLst/>
                <a:latin typeface="+mn-lt"/>
                <a:ea typeface="+mn-ea"/>
                <a:cs typeface="+mn-cs"/>
              </a:rPr>
              <a:t> carbons they can choose to bind)</a:t>
            </a:r>
            <a:r>
              <a:rPr lang="en-GB" sz="1200" kern="1200" dirty="0">
                <a:solidFill>
                  <a:schemeClr val="tx1"/>
                </a:solidFill>
                <a:effectLst/>
                <a:latin typeface="+mn-lt"/>
                <a:ea typeface="+mn-ea"/>
                <a:cs typeface="+mn-cs"/>
              </a:rPr>
              <a:t> is translated into many different polysaccharides forming the plant cell wall. These can be classified into three main groups: cellulose, hemicelluloses, and </a:t>
            </a:r>
            <a:r>
              <a:rPr lang="en-GB" sz="1200" kern="1200" dirty="0" err="1">
                <a:solidFill>
                  <a:schemeClr val="tx1"/>
                </a:solidFill>
                <a:effectLst/>
                <a:latin typeface="+mn-lt"/>
                <a:ea typeface="+mn-ea"/>
                <a:cs typeface="+mn-cs"/>
              </a:rPr>
              <a:t>pectins</a:t>
            </a:r>
            <a:r>
              <a:rPr lang="en-GB" sz="1200" kern="1200" dirty="0">
                <a:solidFill>
                  <a:schemeClr val="tx1"/>
                </a:solidFill>
                <a:effectLst/>
                <a:latin typeface="+mn-lt"/>
                <a:ea typeface="+mn-ea"/>
                <a:cs typeface="+mn-cs"/>
              </a:rPr>
              <a:t>, although some other polysaccharides exist too. For now, you</a:t>
            </a:r>
            <a:r>
              <a:rPr lang="en-GB" sz="1200" kern="1200" baseline="0" dirty="0">
                <a:solidFill>
                  <a:schemeClr val="tx1"/>
                </a:solidFill>
                <a:effectLst/>
                <a:latin typeface="+mn-lt"/>
                <a:ea typeface="+mn-ea"/>
                <a:cs typeface="+mn-cs"/>
              </a:rPr>
              <a:t> are suggested not to check with too much detail the figure here since it only aims at displaying the rich sugar variety in cell wall polysaccharides at a glance.</a:t>
            </a:r>
            <a:endParaRPr lang="en-GB" sz="1200" kern="1200" dirty="0">
              <a:solidFill>
                <a:schemeClr val="tx1"/>
              </a:solidFill>
              <a:effectLst/>
              <a:latin typeface="+mn-lt"/>
              <a:ea typeface="+mn-ea"/>
              <a:cs typeface="+mn-cs"/>
            </a:endParaRPr>
          </a:p>
          <a:p>
            <a:endParaRPr lang="en-GB" dirty="0"/>
          </a:p>
          <a:p>
            <a:r>
              <a:rPr lang="en-GB" dirty="0" err="1"/>
              <a:t>Rytioja</a:t>
            </a:r>
            <a:r>
              <a:rPr lang="en-GB" dirty="0"/>
              <a:t>, J., </a:t>
            </a:r>
            <a:r>
              <a:rPr lang="en-GB" dirty="0" err="1"/>
              <a:t>Hildén</a:t>
            </a:r>
            <a:r>
              <a:rPr lang="en-GB" dirty="0"/>
              <a:t>, K., </a:t>
            </a:r>
            <a:r>
              <a:rPr lang="en-GB" dirty="0" err="1"/>
              <a:t>Yuzon</a:t>
            </a:r>
            <a:r>
              <a:rPr lang="en-GB" dirty="0"/>
              <a:t>, J., </a:t>
            </a:r>
            <a:r>
              <a:rPr lang="en-GB" dirty="0" err="1"/>
              <a:t>Hatakka</a:t>
            </a:r>
            <a:r>
              <a:rPr lang="en-GB" dirty="0"/>
              <a:t>, A., De </a:t>
            </a:r>
            <a:r>
              <a:rPr lang="en-GB" dirty="0" err="1"/>
              <a:t>Vries</a:t>
            </a:r>
            <a:r>
              <a:rPr lang="en-GB" dirty="0"/>
              <a:t>, R. P., &amp; </a:t>
            </a:r>
            <a:r>
              <a:rPr lang="en-GB" dirty="0" err="1"/>
              <a:t>Mäkelä</a:t>
            </a:r>
            <a:r>
              <a:rPr lang="en-GB" dirty="0"/>
              <a:t>, M. R. (2014). Plant-polysaccharide-degrading enzymes from basidiomycetes. </a:t>
            </a:r>
            <a:r>
              <a:rPr lang="en-GB" i="1" dirty="0"/>
              <a:t>Microbiology and Molecular Biology Reviews</a:t>
            </a:r>
            <a:r>
              <a:rPr lang="en-GB" dirty="0"/>
              <a:t>, </a:t>
            </a:r>
            <a:r>
              <a:rPr lang="en-GB" i="1" dirty="0"/>
              <a:t>78</a:t>
            </a:r>
            <a:r>
              <a:rPr lang="en-GB" dirty="0"/>
              <a:t>, 614-649.</a:t>
            </a:r>
          </a:p>
        </p:txBody>
      </p:sp>
      <p:sp>
        <p:nvSpPr>
          <p:cNvPr id="4" name="Slide Number Placeholder 3"/>
          <p:cNvSpPr>
            <a:spLocks noGrp="1"/>
          </p:cNvSpPr>
          <p:nvPr>
            <p:ph type="sldNum" sz="quarter" idx="10"/>
          </p:nvPr>
        </p:nvSpPr>
        <p:spPr/>
        <p:txBody>
          <a:bodyPr/>
          <a:lstStyle/>
          <a:p>
            <a:fld id="{39416026-301B-4898-A9BD-01B2471814F5}" type="slidenum">
              <a:rPr lang="es-ES" smtClean="0"/>
              <a:t>11</a:t>
            </a:fld>
            <a:endParaRPr lang="es-ES"/>
          </a:p>
        </p:txBody>
      </p:sp>
    </p:spTree>
    <p:extLst>
      <p:ext uri="{BB962C8B-B14F-4D97-AF65-F5344CB8AC3E}">
        <p14:creationId xmlns:p14="http://schemas.microsoft.com/office/powerpoint/2010/main" val="967461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Cellulose forms the main blocks that make up the plant cell wall. This is a linear chain of glucose with 1β</a:t>
            </a:r>
            <a:r>
              <a:rPr lang="en-GB" sz="1200" kern="1200" dirty="0">
                <a:solidFill>
                  <a:schemeClr val="tx1"/>
                </a:solidFill>
                <a:effectLst/>
                <a:latin typeface="+mn-lt"/>
                <a:ea typeface="+mn-ea"/>
                <a:cs typeface="+mn-cs"/>
                <a:sym typeface="Wingdings" panose="05000000000000000000" pitchFamily="2" charset="2"/>
              </a:rPr>
              <a:t></a:t>
            </a:r>
            <a:r>
              <a:rPr lang="en-GB" sz="1200" kern="1200" dirty="0">
                <a:solidFill>
                  <a:schemeClr val="tx1"/>
                </a:solidFill>
                <a:effectLst/>
                <a:latin typeface="+mn-lt"/>
                <a:ea typeface="+mn-ea"/>
                <a:cs typeface="+mn-cs"/>
              </a:rPr>
              <a:t>4 linkages and is the most abundant polysaccharide on earth. Despite being a linear chain, cellulose actually appears as a stack of 18 chains (18 is just the number that experts find the most plausible). Unlike the rest of the cell wall polysaccharides, cellulose is synthesised directly at the plasma membrane, with nascent cellulose chains already coming out at the cell wall. To that end, cellulose synthases (CESAs) form rosette-like structures at the plasma membrane: CESAs form trimers, and then the rosette is packed with six trimers (a hexamer of trimers for 18 CESAs in total). In</a:t>
            </a:r>
            <a:r>
              <a:rPr lang="en-GB" sz="1200" kern="1200" baseline="0" dirty="0">
                <a:solidFill>
                  <a:schemeClr val="tx1"/>
                </a:solidFill>
                <a:effectLst/>
                <a:latin typeface="+mn-lt"/>
                <a:ea typeface="+mn-ea"/>
                <a:cs typeface="+mn-cs"/>
              </a:rPr>
              <a:t> this image, a single chain comes out of each of the monomers forming the hexamer, yet, in theory, three cellulose chains come out of each of those six trimers (when the individual cellulose chains coalesce and stack is poorly understood). </a:t>
            </a:r>
            <a:r>
              <a:rPr lang="en-GB" sz="1200" kern="1200" dirty="0">
                <a:solidFill>
                  <a:schemeClr val="tx1"/>
                </a:solidFill>
                <a:effectLst/>
                <a:latin typeface="+mn-lt"/>
                <a:ea typeface="+mn-ea"/>
                <a:cs typeface="+mn-cs"/>
              </a:rPr>
              <a:t>In addition, many other complimentary proteins with poorly characterised functions regulate cellulose synthesis (like KOR1 in this image). CESAs are sometimes found bound to microtubules, which regulate the places for cellulose synthesis.</a:t>
            </a:r>
          </a:p>
          <a:p>
            <a:endParaRPr lang="en-GB" dirty="0"/>
          </a:p>
          <a:p>
            <a:r>
              <a:rPr lang="en-GB" dirty="0"/>
              <a:t>Speicher, T. L., Li, P. Z., &amp; Wallace, I. S. (2018). </a:t>
            </a:r>
            <a:r>
              <a:rPr lang="en-GB" dirty="0" err="1"/>
              <a:t>Phosphoregulation</a:t>
            </a:r>
            <a:r>
              <a:rPr lang="en-GB" dirty="0"/>
              <a:t> of the plant cellulose synthase complex and cellulose synthase-like proteins. </a:t>
            </a:r>
            <a:r>
              <a:rPr lang="en-GB" i="1" dirty="0"/>
              <a:t>Plants</a:t>
            </a:r>
            <a:r>
              <a:rPr lang="en-GB" dirty="0"/>
              <a:t>, </a:t>
            </a:r>
            <a:r>
              <a:rPr lang="en-GB" i="1" dirty="0"/>
              <a:t>7</a:t>
            </a:r>
            <a:r>
              <a:rPr lang="en-GB" dirty="0"/>
              <a:t>, 52.</a:t>
            </a:r>
          </a:p>
        </p:txBody>
      </p:sp>
      <p:sp>
        <p:nvSpPr>
          <p:cNvPr id="4" name="Slide Number Placeholder 3"/>
          <p:cNvSpPr>
            <a:spLocks noGrp="1"/>
          </p:cNvSpPr>
          <p:nvPr>
            <p:ph type="sldNum" sz="quarter" idx="10"/>
          </p:nvPr>
        </p:nvSpPr>
        <p:spPr/>
        <p:txBody>
          <a:bodyPr/>
          <a:lstStyle/>
          <a:p>
            <a:fld id="{39416026-301B-4898-A9BD-01B2471814F5}" type="slidenum">
              <a:rPr lang="es-ES" smtClean="0"/>
              <a:t>12</a:t>
            </a:fld>
            <a:endParaRPr lang="es-ES"/>
          </a:p>
        </p:txBody>
      </p:sp>
    </p:spTree>
    <p:extLst>
      <p:ext uri="{BB962C8B-B14F-4D97-AF65-F5344CB8AC3E}">
        <p14:creationId xmlns:p14="http://schemas.microsoft.com/office/powerpoint/2010/main" val="4246274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Hemicelluloses are a group of varied polysaccharides that coat and crosslink cellulose. These mainly comprise </a:t>
            </a:r>
            <a:r>
              <a:rPr lang="en-GB" sz="1200" kern="1200" dirty="0" err="1">
                <a:solidFill>
                  <a:schemeClr val="tx1"/>
                </a:solidFill>
                <a:effectLst/>
                <a:latin typeface="+mn-lt"/>
                <a:ea typeface="+mn-ea"/>
                <a:cs typeface="+mn-cs"/>
              </a:rPr>
              <a:t>xylan</a:t>
            </a:r>
            <a:r>
              <a:rPr lang="en-GB" sz="1200" kern="1200" dirty="0">
                <a:solidFill>
                  <a:schemeClr val="tx1"/>
                </a:solidFill>
                <a:effectLst/>
                <a:latin typeface="+mn-lt"/>
                <a:ea typeface="+mn-ea"/>
                <a:cs typeface="+mn-cs"/>
              </a:rPr>
              <a:t>, xyloglucan, and </a:t>
            </a:r>
            <a:r>
              <a:rPr lang="en-GB" sz="1200" kern="1200" dirty="0" err="1">
                <a:solidFill>
                  <a:schemeClr val="tx1"/>
                </a:solidFill>
                <a:effectLst/>
                <a:latin typeface="+mn-lt"/>
                <a:ea typeface="+mn-ea"/>
                <a:cs typeface="+mn-cs"/>
              </a:rPr>
              <a:t>mannan</a:t>
            </a:r>
            <a:r>
              <a:rPr lang="en-GB" sz="1200" kern="1200" dirty="0">
                <a:solidFill>
                  <a:schemeClr val="tx1"/>
                </a:solidFill>
                <a:effectLst/>
                <a:latin typeface="+mn-lt"/>
                <a:ea typeface="+mn-ea"/>
                <a:cs typeface="+mn-cs"/>
              </a:rPr>
              <a:t>. Most cell wall polysaccharides are named after the sugars that form them: </a:t>
            </a:r>
            <a:r>
              <a:rPr lang="en-GB" sz="1200" kern="1200" dirty="0" err="1">
                <a:solidFill>
                  <a:schemeClr val="tx1"/>
                </a:solidFill>
                <a:effectLst/>
                <a:latin typeface="+mn-lt"/>
                <a:ea typeface="+mn-ea"/>
                <a:cs typeface="+mn-cs"/>
              </a:rPr>
              <a:t>xylan</a:t>
            </a:r>
            <a:r>
              <a:rPr lang="en-GB" sz="1200" kern="1200" dirty="0">
                <a:solidFill>
                  <a:schemeClr val="tx1"/>
                </a:solidFill>
                <a:effectLst/>
                <a:latin typeface="+mn-lt"/>
                <a:ea typeface="+mn-ea"/>
                <a:cs typeface="+mn-cs"/>
              </a:rPr>
              <a:t> after xylose, xyloglucan after xylose and glucose, and </a:t>
            </a:r>
            <a:r>
              <a:rPr lang="en-GB" sz="1200" kern="1200" dirty="0" err="1">
                <a:solidFill>
                  <a:schemeClr val="tx1"/>
                </a:solidFill>
                <a:effectLst/>
                <a:latin typeface="+mn-lt"/>
                <a:ea typeface="+mn-ea"/>
                <a:cs typeface="+mn-cs"/>
              </a:rPr>
              <a:t>mannan</a:t>
            </a:r>
            <a:r>
              <a:rPr lang="en-GB" sz="1200" kern="1200" dirty="0">
                <a:solidFill>
                  <a:schemeClr val="tx1"/>
                </a:solidFill>
                <a:effectLst/>
                <a:latin typeface="+mn-lt"/>
                <a:ea typeface="+mn-ea"/>
                <a:cs typeface="+mn-cs"/>
              </a:rPr>
              <a:t> after mannose However, they can be formed by more sugars than those in their names, or rather, have longer names: </a:t>
            </a:r>
            <a:r>
              <a:rPr lang="en-GB" sz="1200" kern="1200" dirty="0" err="1">
                <a:solidFill>
                  <a:schemeClr val="tx1"/>
                </a:solidFill>
                <a:effectLst/>
                <a:latin typeface="+mn-lt"/>
                <a:ea typeface="+mn-ea"/>
                <a:cs typeface="+mn-cs"/>
              </a:rPr>
              <a:t>xylan</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arabinoxylan</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glucuronoxylan</a:t>
            </a:r>
            <a:r>
              <a:rPr lang="en-GB" sz="1200" kern="1200" dirty="0">
                <a:solidFill>
                  <a:schemeClr val="tx1"/>
                </a:solidFill>
                <a:effectLst/>
                <a:latin typeface="+mn-lt"/>
                <a:ea typeface="+mn-ea"/>
                <a:cs typeface="+mn-cs"/>
              </a:rPr>
              <a:t>/glucuronoarabinoxylan or </a:t>
            </a:r>
            <a:r>
              <a:rPr lang="en-GB" sz="1200" kern="1200" dirty="0" err="1">
                <a:solidFill>
                  <a:schemeClr val="tx1"/>
                </a:solidFill>
                <a:effectLst/>
                <a:latin typeface="+mn-lt"/>
                <a:ea typeface="+mn-ea"/>
                <a:cs typeface="+mn-cs"/>
              </a:rPr>
              <a:t>mannan</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glucomannan</a:t>
            </a:r>
            <a:r>
              <a:rPr lang="en-GB" sz="1200" kern="1200" dirty="0">
                <a:solidFill>
                  <a:schemeClr val="tx1"/>
                </a:solidFill>
                <a:effectLst/>
                <a:latin typeface="+mn-lt"/>
                <a:ea typeface="+mn-ea"/>
                <a:cs typeface="+mn-cs"/>
              </a:rPr>
              <a:t>/galactomannan/</a:t>
            </a:r>
            <a:r>
              <a:rPr lang="en-GB" sz="1200" kern="1200" dirty="0" err="1">
                <a:solidFill>
                  <a:schemeClr val="tx1"/>
                </a:solidFill>
                <a:effectLst/>
                <a:latin typeface="+mn-lt"/>
                <a:ea typeface="+mn-ea"/>
                <a:cs typeface="+mn-cs"/>
              </a:rPr>
              <a:t>galactoglucomannan</a:t>
            </a:r>
            <a:r>
              <a:rPr lang="en-GB" sz="1200" kern="1200" dirty="0">
                <a:solidFill>
                  <a:schemeClr val="tx1"/>
                </a:solidFill>
                <a:effectLst/>
                <a:latin typeface="+mn-lt"/>
                <a:ea typeface="+mn-ea"/>
                <a:cs typeface="+mn-cs"/>
              </a:rPr>
              <a:t> (sometimes also </a:t>
            </a:r>
            <a:r>
              <a:rPr lang="en-GB" sz="1200" kern="1200" dirty="0" err="1">
                <a:solidFill>
                  <a:schemeClr val="tx1"/>
                </a:solidFill>
                <a:effectLst/>
                <a:latin typeface="+mn-lt"/>
                <a:ea typeface="+mn-ea"/>
                <a:cs typeface="+mn-cs"/>
              </a:rPr>
              <a:t>heteroxylan</a:t>
            </a:r>
            <a:r>
              <a:rPr lang="en-GB" sz="1200" kern="1200" dirty="0">
                <a:solidFill>
                  <a:schemeClr val="tx1"/>
                </a:solidFill>
                <a:effectLst/>
                <a:latin typeface="+mn-lt"/>
                <a:ea typeface="+mn-ea"/>
                <a:cs typeface="+mn-cs"/>
              </a:rPr>
              <a:t> or </a:t>
            </a:r>
            <a:r>
              <a:rPr lang="en-GB" sz="1200" kern="1200" dirty="0" err="1">
                <a:solidFill>
                  <a:schemeClr val="tx1"/>
                </a:solidFill>
                <a:effectLst/>
                <a:latin typeface="+mn-lt"/>
                <a:ea typeface="+mn-ea"/>
                <a:cs typeface="+mn-cs"/>
              </a:rPr>
              <a:t>heteromannan</a:t>
            </a:r>
            <a:r>
              <a:rPr lang="en-GB" sz="1200" kern="1200" dirty="0">
                <a:solidFill>
                  <a:schemeClr val="tx1"/>
                </a:solidFill>
                <a:effectLst/>
                <a:latin typeface="+mn-lt"/>
                <a:ea typeface="+mn-ea"/>
                <a:cs typeface="+mn-cs"/>
              </a:rPr>
              <a:t> names can be spotted). Unlike cellulose, hemicelluloses do not form stacks. However, their main chain (backbone) can have short branches (decorations or substitutions) that modulate their solubility and ability to bind cellulose at different regions. These substitutions increase the variety of cell wall polymers, since they often differ across plant taxa and tissues. Hemicelluloses and all other non-cellulosic cell wall polysaccharides are synthesised in the Golgi apparatus and later secreted to the cell wall. In fact, hemicellulose deposition and cellulose synthesis are finely coordinated by yet-to-be-discovered mechanisms. The image in</a:t>
            </a:r>
            <a:r>
              <a:rPr lang="en-GB" sz="1200" kern="1200" baseline="0" dirty="0">
                <a:solidFill>
                  <a:schemeClr val="tx1"/>
                </a:solidFill>
                <a:effectLst/>
                <a:latin typeface="+mn-lt"/>
                <a:ea typeface="+mn-ea"/>
                <a:cs typeface="+mn-cs"/>
              </a:rPr>
              <a:t> the bottom right corner shows how the synthesis of </a:t>
            </a:r>
            <a:r>
              <a:rPr lang="en-GB" sz="1200" kern="1200" baseline="0" dirty="0" err="1">
                <a:solidFill>
                  <a:schemeClr val="tx1"/>
                </a:solidFill>
                <a:effectLst/>
                <a:latin typeface="+mn-lt"/>
                <a:ea typeface="+mn-ea"/>
                <a:cs typeface="+mn-cs"/>
              </a:rPr>
              <a:t>xylan</a:t>
            </a:r>
            <a:r>
              <a:rPr lang="en-GB" sz="1200" kern="1200" baseline="0" dirty="0">
                <a:solidFill>
                  <a:schemeClr val="tx1"/>
                </a:solidFill>
                <a:effectLst/>
                <a:latin typeface="+mn-lt"/>
                <a:ea typeface="+mn-ea"/>
                <a:cs typeface="+mn-cs"/>
              </a:rPr>
              <a:t> could potentially be taking place by sequential action of many proteins in a Golgi cisterna. Particularly, hemicellulose and pectin synthesis require the concerted action of many different proteins, each with a very specific activity. Discovery and functional characterisation of these proteins is a big area in plant cell wall research.</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t>La Rosa, S. L., </a:t>
            </a:r>
            <a:r>
              <a:rPr lang="en-GB" dirty="0" err="1"/>
              <a:t>Leth</a:t>
            </a:r>
            <a:r>
              <a:rPr lang="en-GB" dirty="0"/>
              <a:t>, M. L., </a:t>
            </a:r>
            <a:r>
              <a:rPr lang="en-GB" dirty="0" err="1"/>
              <a:t>Michalak</a:t>
            </a:r>
            <a:r>
              <a:rPr lang="en-GB" dirty="0"/>
              <a:t>, L., Hansen, M. E., </a:t>
            </a:r>
            <a:r>
              <a:rPr lang="en-GB" dirty="0" err="1"/>
              <a:t>Pudlo</a:t>
            </a:r>
            <a:r>
              <a:rPr lang="en-GB" dirty="0"/>
              <a:t>, N. A., </a:t>
            </a:r>
            <a:r>
              <a:rPr lang="en-GB" dirty="0" err="1"/>
              <a:t>Glowacki</a:t>
            </a:r>
            <a:r>
              <a:rPr lang="en-GB" dirty="0"/>
              <a:t>, R., ... &amp; </a:t>
            </a:r>
            <a:r>
              <a:rPr lang="en-GB" dirty="0" err="1"/>
              <a:t>Westereng</a:t>
            </a:r>
            <a:r>
              <a:rPr lang="en-GB" dirty="0"/>
              <a:t>, B. (2019). The human gut </a:t>
            </a:r>
            <a:r>
              <a:rPr lang="en-GB" dirty="0" err="1"/>
              <a:t>Firmicute</a:t>
            </a:r>
            <a:r>
              <a:rPr lang="en-GB" dirty="0"/>
              <a:t> </a:t>
            </a:r>
            <a:r>
              <a:rPr lang="en-GB" dirty="0" err="1"/>
              <a:t>Roseburia</a:t>
            </a:r>
            <a:r>
              <a:rPr lang="en-GB" dirty="0"/>
              <a:t> </a:t>
            </a:r>
            <a:r>
              <a:rPr lang="en-GB" dirty="0" err="1"/>
              <a:t>intestinalis</a:t>
            </a:r>
            <a:r>
              <a:rPr lang="en-GB" dirty="0"/>
              <a:t> is a primary degrader of dietary </a:t>
            </a:r>
            <a:r>
              <a:rPr lang="el-GR" dirty="0"/>
              <a:t>β-</a:t>
            </a:r>
            <a:r>
              <a:rPr lang="en-GB" dirty="0" err="1"/>
              <a:t>mannans</a:t>
            </a:r>
            <a:r>
              <a:rPr lang="en-GB" dirty="0"/>
              <a:t>. </a:t>
            </a:r>
            <a:r>
              <a:rPr lang="en-GB" i="1" dirty="0"/>
              <a:t>Nature communications</a:t>
            </a:r>
            <a:r>
              <a:rPr lang="en-GB" dirty="0"/>
              <a:t>, </a:t>
            </a:r>
            <a:r>
              <a:rPr lang="en-GB" i="1" dirty="0"/>
              <a:t>10</a:t>
            </a:r>
            <a:r>
              <a:rPr lang="en-GB" dirty="0"/>
              <a:t>, 1-14.</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Smith, P. J., Wang, H. T., York, W. S., Peña, M. J., &amp; </a:t>
            </a:r>
            <a:r>
              <a:rPr lang="en-GB" dirty="0" err="1"/>
              <a:t>Urbanowicz</a:t>
            </a:r>
            <a:r>
              <a:rPr lang="en-GB" dirty="0"/>
              <a:t>, B. R. (2017). Designer biomass for next-generation </a:t>
            </a:r>
            <a:r>
              <a:rPr lang="en-GB" dirty="0" err="1"/>
              <a:t>biorefineries</a:t>
            </a:r>
            <a:r>
              <a:rPr lang="en-GB" dirty="0"/>
              <a:t>: leveraging recent insights into </a:t>
            </a:r>
            <a:r>
              <a:rPr lang="en-GB" dirty="0" err="1"/>
              <a:t>xylan</a:t>
            </a:r>
            <a:r>
              <a:rPr lang="en-GB" dirty="0"/>
              <a:t> structure and biosynthesis. </a:t>
            </a:r>
            <a:r>
              <a:rPr lang="en-GB" i="1" dirty="0"/>
              <a:t>Biotechnology for biofuels</a:t>
            </a:r>
            <a:r>
              <a:rPr lang="en-GB" dirty="0"/>
              <a:t>, </a:t>
            </a:r>
            <a:r>
              <a:rPr lang="en-GB" i="1" dirty="0"/>
              <a:t>10</a:t>
            </a:r>
            <a:r>
              <a:rPr lang="en-GB" dirty="0"/>
              <a:t>, 1-14.</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t>Rennie, E. A., &amp; </a:t>
            </a:r>
            <a:r>
              <a:rPr lang="en-GB" dirty="0" err="1"/>
              <a:t>Scheller</a:t>
            </a:r>
            <a:r>
              <a:rPr lang="en-GB" dirty="0"/>
              <a:t>, H. V. (2014). </a:t>
            </a:r>
            <a:r>
              <a:rPr lang="en-GB" dirty="0" err="1"/>
              <a:t>Xylan</a:t>
            </a:r>
            <a:r>
              <a:rPr lang="en-GB" dirty="0"/>
              <a:t> biosynthesis. </a:t>
            </a:r>
            <a:r>
              <a:rPr lang="en-GB" i="1" dirty="0"/>
              <a:t>Current opinion in biotechnology</a:t>
            </a:r>
            <a:r>
              <a:rPr lang="en-GB" dirty="0"/>
              <a:t>, </a:t>
            </a:r>
            <a:r>
              <a:rPr lang="en-GB" i="1" dirty="0"/>
              <a:t>26</a:t>
            </a:r>
            <a:r>
              <a:rPr lang="en-GB" dirty="0"/>
              <a:t>, 100-107.</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https://www.glycopedia.eu/e-chapters/the-plant-cell-walls/article/secondary-wall-hemicelluloses        (checked on 09/January/2023)</a:t>
            </a:r>
          </a:p>
        </p:txBody>
      </p:sp>
      <p:sp>
        <p:nvSpPr>
          <p:cNvPr id="4" name="Slide Number Placeholder 3"/>
          <p:cNvSpPr>
            <a:spLocks noGrp="1"/>
          </p:cNvSpPr>
          <p:nvPr>
            <p:ph type="sldNum" sz="quarter" idx="10"/>
          </p:nvPr>
        </p:nvSpPr>
        <p:spPr/>
        <p:txBody>
          <a:bodyPr/>
          <a:lstStyle/>
          <a:p>
            <a:fld id="{39416026-301B-4898-A9BD-01B2471814F5}" type="slidenum">
              <a:rPr lang="es-ES" smtClean="0"/>
              <a:t>13</a:t>
            </a:fld>
            <a:endParaRPr lang="es-ES"/>
          </a:p>
        </p:txBody>
      </p:sp>
    </p:spTree>
    <p:extLst>
      <p:ext uri="{BB962C8B-B14F-4D97-AF65-F5344CB8AC3E}">
        <p14:creationId xmlns:p14="http://schemas.microsoft.com/office/powerpoint/2010/main" val="518519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Pectins</a:t>
            </a:r>
            <a:r>
              <a:rPr lang="en-GB" sz="1200" kern="1200" dirty="0">
                <a:solidFill>
                  <a:schemeClr val="tx1"/>
                </a:solidFill>
                <a:effectLst/>
                <a:latin typeface="+mn-lt"/>
                <a:ea typeface="+mn-ea"/>
                <a:cs typeface="+mn-cs"/>
              </a:rPr>
              <a:t> are another group of polysaccharides that form the cell wall matrix where cellulose and hemicelluloses are embedded. The most abundant (65%) pectin is </a:t>
            </a:r>
            <a:r>
              <a:rPr lang="en-GB" sz="1200" kern="1200" dirty="0" err="1">
                <a:solidFill>
                  <a:schemeClr val="tx1"/>
                </a:solidFill>
                <a:effectLst/>
                <a:latin typeface="+mn-lt"/>
                <a:ea typeface="+mn-ea"/>
                <a:cs typeface="+mn-cs"/>
              </a:rPr>
              <a:t>homogalacturonan</a:t>
            </a:r>
            <a:r>
              <a:rPr lang="en-GB" sz="1200" kern="1200" dirty="0">
                <a:solidFill>
                  <a:schemeClr val="tx1"/>
                </a:solidFill>
                <a:effectLst/>
                <a:latin typeface="+mn-lt"/>
                <a:ea typeface="+mn-ea"/>
                <a:cs typeface="+mn-cs"/>
              </a:rPr>
              <a:t> (HG): a linear chain of </a:t>
            </a:r>
            <a:r>
              <a:rPr lang="en-GB" sz="1200" kern="1200" dirty="0" err="1">
                <a:solidFill>
                  <a:schemeClr val="tx1"/>
                </a:solidFill>
                <a:effectLst/>
                <a:latin typeface="+mn-lt"/>
                <a:ea typeface="+mn-ea"/>
                <a:cs typeface="+mn-cs"/>
              </a:rPr>
              <a:t>galacturonic</a:t>
            </a:r>
            <a:r>
              <a:rPr lang="en-GB" sz="1200" kern="1200" dirty="0">
                <a:solidFill>
                  <a:schemeClr val="tx1"/>
                </a:solidFill>
                <a:effectLst/>
                <a:latin typeface="+mn-lt"/>
                <a:ea typeface="+mn-ea"/>
                <a:cs typeface="+mn-cs"/>
              </a:rPr>
              <a:t> acid residues. In very particular</a:t>
            </a:r>
            <a:r>
              <a:rPr lang="en-GB" sz="1200" kern="1200" baseline="0" dirty="0">
                <a:solidFill>
                  <a:schemeClr val="tx1"/>
                </a:solidFill>
                <a:effectLst/>
                <a:latin typeface="+mn-lt"/>
                <a:ea typeface="+mn-ea"/>
                <a:cs typeface="+mn-cs"/>
              </a:rPr>
              <a:t> cases, </a:t>
            </a:r>
            <a:r>
              <a:rPr lang="en-GB" sz="1200" kern="1200" baseline="0" dirty="0" err="1">
                <a:solidFill>
                  <a:schemeClr val="tx1"/>
                </a:solidFill>
                <a:effectLst/>
                <a:latin typeface="+mn-lt"/>
                <a:ea typeface="+mn-ea"/>
                <a:cs typeface="+mn-cs"/>
              </a:rPr>
              <a:t>homogalacturonan</a:t>
            </a:r>
            <a:r>
              <a:rPr lang="en-GB" sz="1200" kern="1200" baseline="0" dirty="0">
                <a:solidFill>
                  <a:schemeClr val="tx1"/>
                </a:solidFill>
                <a:effectLst/>
                <a:latin typeface="+mn-lt"/>
                <a:ea typeface="+mn-ea"/>
                <a:cs typeface="+mn-cs"/>
              </a:rPr>
              <a:t> can have short branches of xylose (</a:t>
            </a:r>
            <a:r>
              <a:rPr lang="en-GB" sz="1200" kern="1200" baseline="0" dirty="0" err="1">
                <a:solidFill>
                  <a:schemeClr val="tx1"/>
                </a:solidFill>
                <a:effectLst/>
                <a:latin typeface="+mn-lt"/>
                <a:ea typeface="+mn-ea"/>
                <a:cs typeface="+mn-cs"/>
              </a:rPr>
              <a:t>xylogalacturonan</a:t>
            </a:r>
            <a:r>
              <a:rPr lang="en-GB" sz="1200" kern="1200" baseline="0" dirty="0">
                <a:solidFill>
                  <a:schemeClr val="tx1"/>
                </a:solidFill>
                <a:effectLst/>
                <a:latin typeface="+mn-lt"/>
                <a:ea typeface="+mn-ea"/>
                <a:cs typeface="+mn-cs"/>
              </a:rPr>
              <a:t>) or </a:t>
            </a:r>
            <a:r>
              <a:rPr lang="en-GB" sz="1200" kern="1200" baseline="0" dirty="0" err="1">
                <a:solidFill>
                  <a:schemeClr val="tx1"/>
                </a:solidFill>
                <a:effectLst/>
                <a:latin typeface="+mn-lt"/>
                <a:ea typeface="+mn-ea"/>
                <a:cs typeface="+mn-cs"/>
              </a:rPr>
              <a:t>apiose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apiogalacturonan</a:t>
            </a:r>
            <a:r>
              <a:rPr lang="en-GB" sz="1200" kern="1200" baseline="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Rhamnogalacturonan</a:t>
            </a:r>
            <a:r>
              <a:rPr lang="en-GB" sz="1200" kern="1200" dirty="0">
                <a:solidFill>
                  <a:schemeClr val="tx1"/>
                </a:solidFill>
                <a:effectLst/>
                <a:latin typeface="+mn-lt"/>
                <a:ea typeface="+mn-ea"/>
                <a:cs typeface="+mn-cs"/>
              </a:rPr>
              <a:t>-I (RG-I), instead, alternates </a:t>
            </a:r>
            <a:r>
              <a:rPr lang="en-GB" sz="1200" kern="1200" dirty="0" err="1">
                <a:solidFill>
                  <a:schemeClr val="tx1"/>
                </a:solidFill>
                <a:effectLst/>
                <a:latin typeface="+mn-lt"/>
                <a:ea typeface="+mn-ea"/>
                <a:cs typeface="+mn-cs"/>
              </a:rPr>
              <a:t>galacturonic</a:t>
            </a:r>
            <a:r>
              <a:rPr lang="en-GB" sz="1200" kern="1200" dirty="0">
                <a:solidFill>
                  <a:schemeClr val="tx1"/>
                </a:solidFill>
                <a:effectLst/>
                <a:latin typeface="+mn-lt"/>
                <a:ea typeface="+mn-ea"/>
                <a:cs typeface="+mn-cs"/>
              </a:rPr>
              <a:t> acid and </a:t>
            </a:r>
            <a:r>
              <a:rPr lang="en-GB" sz="1200" kern="1200" dirty="0" err="1">
                <a:solidFill>
                  <a:schemeClr val="tx1"/>
                </a:solidFill>
                <a:effectLst/>
                <a:latin typeface="+mn-lt"/>
                <a:ea typeface="+mn-ea"/>
                <a:cs typeface="+mn-cs"/>
              </a:rPr>
              <a:t>rhamnose</a:t>
            </a:r>
            <a:r>
              <a:rPr lang="en-GB" sz="1200" kern="1200" dirty="0">
                <a:solidFill>
                  <a:schemeClr val="tx1"/>
                </a:solidFill>
                <a:effectLst/>
                <a:latin typeface="+mn-lt"/>
                <a:ea typeface="+mn-ea"/>
                <a:cs typeface="+mn-cs"/>
              </a:rPr>
              <a:t> in its backbone. Interestingly, </a:t>
            </a:r>
            <a:r>
              <a:rPr lang="en-GB" sz="1200" kern="1200" dirty="0" err="1">
                <a:solidFill>
                  <a:schemeClr val="tx1"/>
                </a:solidFill>
                <a:effectLst/>
                <a:latin typeface="+mn-lt"/>
                <a:ea typeface="+mn-ea"/>
                <a:cs typeface="+mn-cs"/>
              </a:rPr>
              <a:t>rhamnose</a:t>
            </a:r>
            <a:r>
              <a:rPr lang="en-GB" sz="1200" kern="1200" dirty="0">
                <a:solidFill>
                  <a:schemeClr val="tx1"/>
                </a:solidFill>
                <a:effectLst/>
                <a:latin typeface="+mn-lt"/>
                <a:ea typeface="+mn-ea"/>
                <a:cs typeface="+mn-cs"/>
              </a:rPr>
              <a:t> residues can carry long branches of other polysaccharides such as </a:t>
            </a:r>
            <a:r>
              <a:rPr lang="en-GB" sz="1200" kern="1200" dirty="0" err="1">
                <a:solidFill>
                  <a:schemeClr val="tx1"/>
                </a:solidFill>
                <a:effectLst/>
                <a:latin typeface="+mn-lt"/>
                <a:ea typeface="+mn-ea"/>
                <a:cs typeface="+mn-cs"/>
              </a:rPr>
              <a:t>arabinans</a:t>
            </a:r>
            <a:r>
              <a:rPr lang="en-GB" sz="1200" kern="1200" dirty="0">
                <a:solidFill>
                  <a:schemeClr val="tx1"/>
                </a:solidFill>
                <a:effectLst/>
                <a:latin typeface="+mn-lt"/>
                <a:ea typeface="+mn-ea"/>
                <a:cs typeface="+mn-cs"/>
              </a:rPr>
              <a:t> (composed of arabinose) or </a:t>
            </a:r>
            <a:r>
              <a:rPr lang="en-GB" sz="1200" kern="1200" dirty="0" err="1">
                <a:solidFill>
                  <a:schemeClr val="tx1"/>
                </a:solidFill>
                <a:effectLst/>
                <a:latin typeface="+mn-lt"/>
                <a:ea typeface="+mn-ea"/>
                <a:cs typeface="+mn-cs"/>
              </a:rPr>
              <a:t>galactans</a:t>
            </a:r>
            <a:r>
              <a:rPr lang="en-GB" sz="1200" kern="1200" dirty="0">
                <a:solidFill>
                  <a:schemeClr val="tx1"/>
                </a:solidFill>
                <a:effectLst/>
                <a:latin typeface="+mn-lt"/>
                <a:ea typeface="+mn-ea"/>
                <a:cs typeface="+mn-cs"/>
              </a:rPr>
              <a:t> (of galactose). RG-I makes up 35% of the </a:t>
            </a:r>
            <a:r>
              <a:rPr lang="en-GB" sz="1200" kern="1200" dirty="0" err="1">
                <a:solidFill>
                  <a:schemeClr val="tx1"/>
                </a:solidFill>
                <a:effectLst/>
                <a:latin typeface="+mn-lt"/>
                <a:ea typeface="+mn-ea"/>
                <a:cs typeface="+mn-cs"/>
              </a:rPr>
              <a:t>pectins</a:t>
            </a:r>
            <a:r>
              <a:rPr lang="en-GB" sz="1200" kern="1200" dirty="0">
                <a:solidFill>
                  <a:schemeClr val="tx1"/>
                </a:solidFill>
                <a:effectLst/>
                <a:latin typeface="+mn-lt"/>
                <a:ea typeface="+mn-ea"/>
                <a:cs typeface="+mn-cs"/>
              </a:rPr>
              <a:t>, and the 10% remaining comprises </a:t>
            </a:r>
            <a:r>
              <a:rPr lang="en-GB" sz="1200" kern="1200" dirty="0" err="1">
                <a:solidFill>
                  <a:schemeClr val="tx1"/>
                </a:solidFill>
                <a:effectLst/>
                <a:latin typeface="+mn-lt"/>
                <a:ea typeface="+mn-ea"/>
                <a:cs typeface="+mn-cs"/>
              </a:rPr>
              <a:t>Rhamnogalacturonan</a:t>
            </a:r>
            <a:r>
              <a:rPr lang="en-GB" sz="1200" kern="1200" dirty="0">
                <a:solidFill>
                  <a:schemeClr val="tx1"/>
                </a:solidFill>
                <a:effectLst/>
                <a:latin typeface="+mn-lt"/>
                <a:ea typeface="+mn-ea"/>
                <a:cs typeface="+mn-cs"/>
              </a:rPr>
              <a:t>-II (RG-II), a short backbone of </a:t>
            </a:r>
            <a:r>
              <a:rPr lang="en-GB" sz="1200" kern="1200" dirty="0" err="1">
                <a:solidFill>
                  <a:schemeClr val="tx1"/>
                </a:solidFill>
                <a:effectLst/>
                <a:latin typeface="+mn-lt"/>
                <a:ea typeface="+mn-ea"/>
                <a:cs typeface="+mn-cs"/>
              </a:rPr>
              <a:t>galacturonic</a:t>
            </a:r>
            <a:r>
              <a:rPr lang="en-GB" sz="1200" kern="1200" dirty="0">
                <a:solidFill>
                  <a:schemeClr val="tx1"/>
                </a:solidFill>
                <a:effectLst/>
                <a:latin typeface="+mn-lt"/>
                <a:ea typeface="+mn-ea"/>
                <a:cs typeface="+mn-cs"/>
              </a:rPr>
              <a:t> acid with many short branches that carry many types of sugars. It is noteworthy that the aforementioned types of </a:t>
            </a:r>
            <a:r>
              <a:rPr lang="en-GB" sz="1200" kern="1200" dirty="0" err="1">
                <a:solidFill>
                  <a:schemeClr val="tx1"/>
                </a:solidFill>
                <a:effectLst/>
                <a:latin typeface="+mn-lt"/>
                <a:ea typeface="+mn-ea"/>
                <a:cs typeface="+mn-cs"/>
              </a:rPr>
              <a:t>pectins</a:t>
            </a:r>
            <a:r>
              <a:rPr lang="en-GB" sz="1200" kern="1200" dirty="0">
                <a:solidFill>
                  <a:schemeClr val="tx1"/>
                </a:solidFill>
                <a:effectLst/>
                <a:latin typeface="+mn-lt"/>
                <a:ea typeface="+mn-ea"/>
                <a:cs typeface="+mn-cs"/>
              </a:rPr>
              <a:t> can be linked together (e.g. </a:t>
            </a:r>
            <a:r>
              <a:rPr lang="en-GB" sz="1200" kern="1200" dirty="0" err="1">
                <a:solidFill>
                  <a:schemeClr val="tx1"/>
                </a:solidFill>
                <a:effectLst/>
                <a:latin typeface="+mn-lt"/>
                <a:ea typeface="+mn-ea"/>
                <a:cs typeface="+mn-cs"/>
              </a:rPr>
              <a:t>homogalacturonan</a:t>
            </a:r>
            <a:r>
              <a:rPr lang="en-GB" sz="1200" kern="1200" dirty="0">
                <a:solidFill>
                  <a:schemeClr val="tx1"/>
                </a:solidFill>
                <a:effectLst/>
                <a:latin typeface="+mn-lt"/>
                <a:ea typeface="+mn-ea"/>
                <a:cs typeface="+mn-cs"/>
              </a:rPr>
              <a:t> bound to </a:t>
            </a:r>
            <a:r>
              <a:rPr lang="en-GB" sz="1200" kern="1200" dirty="0" err="1">
                <a:solidFill>
                  <a:schemeClr val="tx1"/>
                </a:solidFill>
                <a:effectLst/>
                <a:latin typeface="+mn-lt"/>
                <a:ea typeface="+mn-ea"/>
                <a:cs typeface="+mn-cs"/>
              </a:rPr>
              <a:t>rhamnogalacturonan</a:t>
            </a:r>
            <a:r>
              <a:rPr lang="en-GB" sz="1200" kern="1200" dirty="0">
                <a:solidFill>
                  <a:schemeClr val="tx1"/>
                </a:solidFill>
                <a:effectLst/>
                <a:latin typeface="+mn-lt"/>
                <a:ea typeface="+mn-ea"/>
                <a:cs typeface="+mn-cs"/>
              </a:rPr>
              <a:t>-I), although not with such short regions as in this picture with just illustrative purposes. Like hemicelluloses,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pectins</a:t>
            </a:r>
            <a:r>
              <a:rPr lang="en-GB" sz="1200" kern="1200" baseline="0" dirty="0">
                <a:solidFill>
                  <a:schemeClr val="tx1"/>
                </a:solidFill>
                <a:effectLst/>
                <a:latin typeface="+mn-lt"/>
                <a:ea typeface="+mn-ea"/>
                <a:cs typeface="+mn-cs"/>
              </a:rPr>
              <a:t> are synthesised in the Golgi apparatus and are then secreted to the cell wall. Pectin methylation is a particularly important modification. Methylation can occur in carbon 6 of </a:t>
            </a:r>
            <a:r>
              <a:rPr lang="en-GB" sz="1200" kern="1200" baseline="0" dirty="0" err="1">
                <a:solidFill>
                  <a:schemeClr val="tx1"/>
                </a:solidFill>
                <a:effectLst/>
                <a:latin typeface="+mn-lt"/>
                <a:ea typeface="+mn-ea"/>
                <a:cs typeface="+mn-cs"/>
              </a:rPr>
              <a:t>galacturonic</a:t>
            </a:r>
            <a:r>
              <a:rPr lang="en-GB" sz="1200" kern="1200" baseline="0" dirty="0">
                <a:solidFill>
                  <a:schemeClr val="tx1"/>
                </a:solidFill>
                <a:effectLst/>
                <a:latin typeface="+mn-lt"/>
                <a:ea typeface="+mn-ea"/>
                <a:cs typeface="+mn-cs"/>
              </a:rPr>
              <a:t> acid (the carboxyl group; have a look at the slide with the sugar if you need). Thus, </a:t>
            </a:r>
            <a:r>
              <a:rPr lang="en-GB" sz="1200" kern="1200" baseline="0" dirty="0" err="1">
                <a:solidFill>
                  <a:schemeClr val="tx1"/>
                </a:solidFill>
                <a:effectLst/>
                <a:latin typeface="+mn-lt"/>
                <a:ea typeface="+mn-ea"/>
                <a:cs typeface="+mn-cs"/>
              </a:rPr>
              <a:t>unmethylated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galacturonic</a:t>
            </a:r>
            <a:r>
              <a:rPr lang="en-GB" sz="1200" kern="1200" baseline="0" dirty="0">
                <a:solidFill>
                  <a:schemeClr val="tx1"/>
                </a:solidFill>
                <a:effectLst/>
                <a:latin typeface="+mn-lt"/>
                <a:ea typeface="+mn-ea"/>
                <a:cs typeface="+mn-cs"/>
              </a:rPr>
              <a:t> acid is negatively charged and Ca</a:t>
            </a:r>
            <a:r>
              <a:rPr lang="en-GB" sz="1200" kern="1200" baseline="30000" dirty="0">
                <a:solidFill>
                  <a:schemeClr val="tx1"/>
                </a:solidFill>
                <a:effectLst/>
                <a:latin typeface="+mn-lt"/>
                <a:ea typeface="+mn-ea"/>
                <a:cs typeface="+mn-cs"/>
              </a:rPr>
              <a:t>2+ </a:t>
            </a:r>
            <a:r>
              <a:rPr lang="en-GB" sz="1200" kern="1200" baseline="0" dirty="0">
                <a:solidFill>
                  <a:schemeClr val="tx1"/>
                </a:solidFill>
                <a:effectLst/>
                <a:latin typeface="+mn-lt"/>
                <a:ea typeface="+mn-ea"/>
                <a:cs typeface="+mn-cs"/>
              </a:rPr>
              <a:t>ions can mediate crosslinks to other </a:t>
            </a:r>
            <a:r>
              <a:rPr lang="en-GB" sz="1200" kern="1200" baseline="0" dirty="0" err="1">
                <a:solidFill>
                  <a:schemeClr val="tx1"/>
                </a:solidFill>
                <a:effectLst/>
                <a:latin typeface="+mn-lt"/>
                <a:ea typeface="+mn-ea"/>
                <a:cs typeface="+mn-cs"/>
              </a:rPr>
              <a:t>unmethylated</a:t>
            </a:r>
            <a:r>
              <a:rPr lang="en-GB" sz="1200" kern="1200" baseline="0" dirty="0">
                <a:solidFill>
                  <a:schemeClr val="tx1"/>
                </a:solidFill>
                <a:effectLst/>
                <a:latin typeface="+mn-lt"/>
                <a:ea typeface="+mn-ea"/>
                <a:cs typeface="+mn-cs"/>
              </a:rPr>
              <a:t> pectin regions. This is a way cell wall porosity can be controlled.</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Zdunek</a:t>
            </a:r>
            <a:r>
              <a:rPr lang="en-GB" dirty="0"/>
              <a:t>, A., </a:t>
            </a:r>
            <a:r>
              <a:rPr lang="en-GB" dirty="0" err="1"/>
              <a:t>Pieczywek</a:t>
            </a:r>
            <a:r>
              <a:rPr lang="en-GB" dirty="0"/>
              <a:t>, P. M., &amp; </a:t>
            </a:r>
            <a:r>
              <a:rPr lang="en-GB" dirty="0" err="1"/>
              <a:t>Cybulska</a:t>
            </a:r>
            <a:r>
              <a:rPr lang="en-GB" dirty="0"/>
              <a:t>, J. (2021). The primary, secondary, and structures of higher levels of pectin polysaccharides. </a:t>
            </a:r>
            <a:r>
              <a:rPr lang="en-GB" i="1" dirty="0"/>
              <a:t>Comprehensive Reviews in Food Science and Food Safety</a:t>
            </a:r>
            <a:r>
              <a:rPr lang="en-GB" dirty="0"/>
              <a:t>, </a:t>
            </a:r>
            <a:r>
              <a:rPr lang="en-GB" i="1" dirty="0"/>
              <a:t>20</a:t>
            </a:r>
            <a:r>
              <a:rPr lang="en-GB" dirty="0"/>
              <a:t>, 1101-1117.</a:t>
            </a:r>
          </a:p>
        </p:txBody>
      </p:sp>
      <p:sp>
        <p:nvSpPr>
          <p:cNvPr id="4" name="Slide Number Placeholder 3"/>
          <p:cNvSpPr>
            <a:spLocks noGrp="1"/>
          </p:cNvSpPr>
          <p:nvPr>
            <p:ph type="sldNum" sz="quarter" idx="10"/>
          </p:nvPr>
        </p:nvSpPr>
        <p:spPr/>
        <p:txBody>
          <a:bodyPr/>
          <a:lstStyle/>
          <a:p>
            <a:fld id="{39416026-301B-4898-A9BD-01B2471814F5}" type="slidenum">
              <a:rPr lang="es-ES" smtClean="0"/>
              <a:t>14</a:t>
            </a:fld>
            <a:endParaRPr lang="es-ES"/>
          </a:p>
        </p:txBody>
      </p:sp>
    </p:spTree>
    <p:extLst>
      <p:ext uri="{BB962C8B-B14F-4D97-AF65-F5344CB8AC3E}">
        <p14:creationId xmlns:p14="http://schemas.microsoft.com/office/powerpoint/2010/main" val="1401148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Still, some other polysaccharides can be found in the cell wall. For instance, </a:t>
            </a:r>
            <a:r>
              <a:rPr lang="en-GB" sz="1200" kern="1200" dirty="0" err="1">
                <a:solidFill>
                  <a:schemeClr val="tx1"/>
                </a:solidFill>
                <a:effectLst/>
                <a:latin typeface="+mn-lt"/>
                <a:ea typeface="+mn-ea"/>
                <a:cs typeface="+mn-cs"/>
              </a:rPr>
              <a:t>callose</a:t>
            </a:r>
            <a:r>
              <a:rPr lang="en-GB" sz="1200" kern="1200" dirty="0">
                <a:solidFill>
                  <a:schemeClr val="tx1"/>
                </a:solidFill>
                <a:effectLst/>
                <a:latin typeface="+mn-lt"/>
                <a:ea typeface="+mn-ea"/>
                <a:cs typeface="+mn-cs"/>
              </a:rPr>
              <a:t> is a linear glucose polymer, but, unlike in cellulose, residues are have1β</a:t>
            </a:r>
            <a:r>
              <a:rPr lang="en-GB" sz="1200" kern="1200" dirty="0">
                <a:solidFill>
                  <a:schemeClr val="tx1"/>
                </a:solidFill>
                <a:effectLst/>
                <a:latin typeface="+mn-lt"/>
                <a:ea typeface="+mn-ea"/>
                <a:cs typeface="+mn-cs"/>
                <a:sym typeface="Wingdings" panose="05000000000000000000" pitchFamily="2" charset="2"/>
              </a:rPr>
              <a:t></a:t>
            </a:r>
            <a:r>
              <a:rPr lang="en-GB" sz="1200" kern="1200" dirty="0">
                <a:solidFill>
                  <a:schemeClr val="tx1"/>
                </a:solidFill>
                <a:effectLst/>
                <a:latin typeface="+mn-lt"/>
                <a:ea typeface="+mn-ea"/>
                <a:cs typeface="+mn-cs"/>
              </a:rPr>
              <a:t>3 linkages. </a:t>
            </a:r>
            <a:r>
              <a:rPr lang="en-GB" sz="1200" kern="1200" dirty="0" err="1">
                <a:solidFill>
                  <a:schemeClr val="tx1"/>
                </a:solidFill>
                <a:effectLst/>
                <a:latin typeface="+mn-lt"/>
                <a:ea typeface="+mn-ea"/>
                <a:cs typeface="+mn-cs"/>
              </a:rPr>
              <a:t>Callose</a:t>
            </a:r>
            <a:r>
              <a:rPr lang="en-GB" sz="1200" kern="1200" dirty="0">
                <a:solidFill>
                  <a:schemeClr val="tx1"/>
                </a:solidFill>
                <a:effectLst/>
                <a:latin typeface="+mn-lt"/>
                <a:ea typeface="+mn-ea"/>
                <a:cs typeface="+mn-cs"/>
              </a:rPr>
              <a:t> appears in the division plate, after wounding, or during growth of the pollen tube. Another polysaccharide found mostly in grasses is the so-called mixed‐linkage (1→3),(1→4)‐β‐D‐</a:t>
            </a:r>
            <a:r>
              <a:rPr lang="en-GB" sz="1200" kern="1200" dirty="0" err="1">
                <a:solidFill>
                  <a:schemeClr val="tx1"/>
                </a:solidFill>
                <a:effectLst/>
                <a:latin typeface="+mn-lt"/>
                <a:ea typeface="+mn-ea"/>
                <a:cs typeface="+mn-cs"/>
              </a:rPr>
              <a:t>glucans</a:t>
            </a:r>
            <a:r>
              <a:rPr lang="en-GB" sz="1200" kern="1200" dirty="0">
                <a:solidFill>
                  <a:schemeClr val="tx1"/>
                </a:solidFill>
                <a:effectLst/>
                <a:latin typeface="+mn-lt"/>
                <a:ea typeface="+mn-ea"/>
                <a:cs typeface="+mn-cs"/>
              </a:rPr>
              <a:t>, composed of glucose alternating 1β→3 and 1β→4 bonds.</a:t>
            </a:r>
          </a:p>
          <a:p>
            <a:r>
              <a:rPr lang="en-GB" sz="1200" kern="1200" dirty="0">
                <a:solidFill>
                  <a:schemeClr val="tx1"/>
                </a:solidFill>
                <a:effectLst/>
                <a:latin typeface="+mn-lt"/>
                <a:ea typeface="+mn-ea"/>
                <a:cs typeface="+mn-cs"/>
              </a:rPr>
              <a:t>Despite not purely polysaccharides, some structural proteins are also essential for the plant cell wall and often also carry polysaccharides. A good example is arabinogalactan proteins, whose </a:t>
            </a:r>
            <a:r>
              <a:rPr lang="en-GB" sz="1200" kern="1200" dirty="0" err="1">
                <a:solidFill>
                  <a:schemeClr val="tx1"/>
                </a:solidFill>
                <a:effectLst/>
                <a:latin typeface="+mn-lt"/>
                <a:ea typeface="+mn-ea"/>
                <a:cs typeface="+mn-cs"/>
              </a:rPr>
              <a:t>hydroxyprolines</a:t>
            </a:r>
            <a:r>
              <a:rPr lang="en-GB" sz="1200" kern="1200" dirty="0">
                <a:solidFill>
                  <a:schemeClr val="tx1"/>
                </a:solidFill>
                <a:effectLst/>
                <a:latin typeface="+mn-lt"/>
                <a:ea typeface="+mn-ea"/>
                <a:cs typeface="+mn-cs"/>
              </a:rPr>
              <a:t> can carry highly branched </a:t>
            </a:r>
            <a:r>
              <a:rPr lang="en-GB" sz="1200" kern="1200" dirty="0" err="1">
                <a:solidFill>
                  <a:schemeClr val="tx1"/>
                </a:solidFill>
                <a:effectLst/>
                <a:latin typeface="+mn-lt"/>
                <a:ea typeface="+mn-ea"/>
                <a:cs typeface="+mn-cs"/>
              </a:rPr>
              <a:t>galactan</a:t>
            </a:r>
            <a:r>
              <a:rPr lang="en-GB" sz="1200" kern="1200" dirty="0">
                <a:solidFill>
                  <a:schemeClr val="tx1"/>
                </a:solidFill>
                <a:effectLst/>
                <a:latin typeface="+mn-lt"/>
                <a:ea typeface="+mn-ea"/>
                <a:cs typeface="+mn-cs"/>
              </a:rPr>
              <a:t> chains with further arabinose branches.</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Wang, B., </a:t>
            </a:r>
            <a:r>
              <a:rPr lang="en-GB" dirty="0" err="1"/>
              <a:t>Andargie</a:t>
            </a:r>
            <a:r>
              <a:rPr lang="en-GB" dirty="0"/>
              <a:t>, M., &amp; Fang, R. (2022). The function and biosynthesis of </a:t>
            </a:r>
            <a:r>
              <a:rPr lang="en-GB" dirty="0" err="1"/>
              <a:t>callose</a:t>
            </a:r>
            <a:r>
              <a:rPr lang="en-GB" dirty="0"/>
              <a:t> in high plants. </a:t>
            </a:r>
            <a:r>
              <a:rPr lang="en-GB" i="1" dirty="0" err="1"/>
              <a:t>Heliyon</a:t>
            </a:r>
            <a:r>
              <a:rPr lang="en-GB" dirty="0"/>
              <a:t>, e09248.</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Dallabernardina</a:t>
            </a:r>
            <a:r>
              <a:rPr lang="en-GB" dirty="0"/>
              <a:t>, P., </a:t>
            </a:r>
            <a:r>
              <a:rPr lang="en-GB" dirty="0" err="1"/>
              <a:t>Schuhmacher</a:t>
            </a:r>
            <a:r>
              <a:rPr lang="en-GB" dirty="0"/>
              <a:t>, F., </a:t>
            </a:r>
            <a:r>
              <a:rPr lang="en-GB" dirty="0" err="1"/>
              <a:t>Seeberger</a:t>
            </a:r>
            <a:r>
              <a:rPr lang="en-GB" dirty="0"/>
              <a:t>, P. H., &amp; </a:t>
            </a:r>
            <a:r>
              <a:rPr lang="en-GB" dirty="0" err="1"/>
              <a:t>Pfrengle</a:t>
            </a:r>
            <a:r>
              <a:rPr lang="en-GB" dirty="0"/>
              <a:t>, F. (2017). Mixed‐linkage </a:t>
            </a:r>
            <a:r>
              <a:rPr lang="en-GB" dirty="0" err="1"/>
              <a:t>glucan</a:t>
            </a:r>
            <a:r>
              <a:rPr lang="en-GB" dirty="0"/>
              <a:t> oligosaccharides produced by automated glycan assembly serve as tools to determine the substrate specificity of </a:t>
            </a:r>
            <a:r>
              <a:rPr lang="en-GB" dirty="0" err="1"/>
              <a:t>lichenase</a:t>
            </a:r>
            <a:r>
              <a:rPr lang="en-GB" dirty="0"/>
              <a:t>. </a:t>
            </a:r>
            <a:r>
              <a:rPr lang="en-GB" i="1" dirty="0"/>
              <a:t>Chemistry–A European Journal</a:t>
            </a:r>
            <a:r>
              <a:rPr lang="en-GB" dirty="0"/>
              <a:t>, </a:t>
            </a:r>
            <a:r>
              <a:rPr lang="en-GB" i="1" dirty="0"/>
              <a:t>23</a:t>
            </a:r>
            <a:r>
              <a:rPr lang="en-GB" dirty="0"/>
              <a:t>, 3191-3196.</a:t>
            </a:r>
          </a:p>
          <a:p>
            <a:r>
              <a:rPr lang="en-GB" dirty="0"/>
              <a:t>Silva, J., </a:t>
            </a:r>
            <a:r>
              <a:rPr lang="en-GB" dirty="0" err="1"/>
              <a:t>Ferraz</a:t>
            </a:r>
            <a:r>
              <a:rPr lang="en-GB" dirty="0"/>
              <a:t>, R., Dupree, P., Showalter, A. M., &amp; Coimbra, S. (2020). Three decades of advances in arabinogalactan-protein biosynthesis. </a:t>
            </a:r>
            <a:r>
              <a:rPr lang="en-GB" i="1" dirty="0"/>
              <a:t>Frontiers in Plant Science</a:t>
            </a:r>
            <a:r>
              <a:rPr lang="en-GB" dirty="0"/>
              <a:t>, </a:t>
            </a:r>
            <a:r>
              <a:rPr lang="en-GB" i="1" dirty="0"/>
              <a:t>11</a:t>
            </a:r>
            <a:r>
              <a:rPr lang="en-GB" dirty="0"/>
              <a:t>, 610377.</a:t>
            </a:r>
          </a:p>
        </p:txBody>
      </p:sp>
      <p:sp>
        <p:nvSpPr>
          <p:cNvPr id="4" name="Slide Number Placeholder 3"/>
          <p:cNvSpPr>
            <a:spLocks noGrp="1"/>
          </p:cNvSpPr>
          <p:nvPr>
            <p:ph type="sldNum" sz="quarter" idx="10"/>
          </p:nvPr>
        </p:nvSpPr>
        <p:spPr/>
        <p:txBody>
          <a:bodyPr/>
          <a:lstStyle/>
          <a:p>
            <a:fld id="{39416026-301B-4898-A9BD-01B2471814F5}" type="slidenum">
              <a:rPr lang="es-ES" smtClean="0"/>
              <a:t>15</a:t>
            </a:fld>
            <a:endParaRPr lang="es-ES"/>
          </a:p>
        </p:txBody>
      </p:sp>
    </p:spTree>
    <p:extLst>
      <p:ext uri="{BB962C8B-B14F-4D97-AF65-F5344CB8AC3E}">
        <p14:creationId xmlns:p14="http://schemas.microsoft.com/office/powerpoint/2010/main" val="3070835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Last, lignin, a </a:t>
            </a:r>
            <a:r>
              <a:rPr lang="en-GB" sz="1200" kern="1200" dirty="0" err="1">
                <a:solidFill>
                  <a:schemeClr val="tx1"/>
                </a:solidFill>
                <a:effectLst/>
                <a:latin typeface="+mn-lt"/>
                <a:ea typeface="+mn-ea"/>
                <a:cs typeface="+mn-cs"/>
              </a:rPr>
              <a:t>polyaromatic</a:t>
            </a:r>
            <a:r>
              <a:rPr lang="en-GB" sz="1200" kern="1200" dirty="0">
                <a:solidFill>
                  <a:schemeClr val="tx1"/>
                </a:solidFill>
                <a:effectLst/>
                <a:latin typeface="+mn-lt"/>
                <a:ea typeface="+mn-ea"/>
                <a:cs typeface="+mn-cs"/>
              </a:rPr>
              <a:t> compound, is present in high quantities in cell walls in vascular tissues. Synthesis of the highly</a:t>
            </a:r>
            <a:r>
              <a:rPr lang="en-GB" sz="1200" kern="1200" baseline="0" dirty="0">
                <a:solidFill>
                  <a:schemeClr val="tx1"/>
                </a:solidFill>
                <a:effectLst/>
                <a:latin typeface="+mn-lt"/>
                <a:ea typeface="+mn-ea"/>
                <a:cs typeface="+mn-cs"/>
              </a:rPr>
              <a:t> varied </a:t>
            </a:r>
            <a:r>
              <a:rPr lang="en-GB" sz="1200" kern="1200" dirty="0">
                <a:solidFill>
                  <a:schemeClr val="tx1"/>
                </a:solidFill>
                <a:effectLst/>
                <a:latin typeface="+mn-lt"/>
                <a:ea typeface="+mn-ea"/>
                <a:cs typeface="+mn-cs"/>
              </a:rPr>
              <a:t>monomers occurs in the cytosol, and </a:t>
            </a:r>
            <a:r>
              <a:rPr lang="en-GB" sz="1200" kern="1200" dirty="0" err="1">
                <a:solidFill>
                  <a:schemeClr val="tx1"/>
                </a:solidFill>
                <a:effectLst/>
                <a:latin typeface="+mn-lt"/>
                <a:ea typeface="+mn-ea"/>
                <a:cs typeface="+mn-cs"/>
              </a:rPr>
              <a:t>lacasses</a:t>
            </a:r>
            <a:r>
              <a:rPr lang="en-GB" sz="1200" kern="1200" dirty="0">
                <a:solidFill>
                  <a:schemeClr val="tx1"/>
                </a:solidFill>
                <a:effectLst/>
                <a:latin typeface="+mn-lt"/>
                <a:ea typeface="+mn-ea"/>
                <a:cs typeface="+mn-cs"/>
              </a:rPr>
              <a:t> and peroxidases allow lignin polymerisation through oxidation and generation of radicals at the cell wall. Lignin is added last to cell walls</a:t>
            </a:r>
            <a:r>
              <a:rPr lang="en-GB" sz="1200" kern="1200" baseline="0" dirty="0">
                <a:solidFill>
                  <a:schemeClr val="tx1"/>
                </a:solidFill>
                <a:effectLst/>
                <a:latin typeface="+mn-lt"/>
                <a:ea typeface="+mn-ea"/>
                <a:cs typeface="+mn-cs"/>
              </a:rPr>
              <a:t> of vascular tissues to increase rigidity and hydrophobicity. In this vascular tissues, these cells eventually undergo apoptosis to make hollow vessels to transport water.</a:t>
            </a:r>
            <a:endParaRPr lang="en-GB" sz="1200" kern="1200" dirty="0">
              <a:solidFill>
                <a:schemeClr val="tx1"/>
              </a:solidFill>
              <a:effectLst/>
              <a:latin typeface="+mn-lt"/>
              <a:ea typeface="+mn-ea"/>
              <a:cs typeface="+mn-cs"/>
            </a:endParaRP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Vanholme</a:t>
            </a:r>
            <a:r>
              <a:rPr lang="en-GB" dirty="0"/>
              <a:t>, R., De </a:t>
            </a:r>
            <a:r>
              <a:rPr lang="en-GB" dirty="0" err="1"/>
              <a:t>Meester</a:t>
            </a:r>
            <a:r>
              <a:rPr lang="en-GB" dirty="0"/>
              <a:t>, B., Ralph, J., &amp; </a:t>
            </a:r>
            <a:r>
              <a:rPr lang="en-GB" dirty="0" err="1"/>
              <a:t>Boerjan</a:t>
            </a:r>
            <a:r>
              <a:rPr lang="en-GB" dirty="0"/>
              <a:t>, W. (2019). Lignin biosynthesis and its integration into metabolism. </a:t>
            </a:r>
            <a:r>
              <a:rPr lang="en-GB" i="1" dirty="0"/>
              <a:t>Current Opinion in Biotechnology</a:t>
            </a:r>
            <a:r>
              <a:rPr lang="en-GB" dirty="0"/>
              <a:t>, </a:t>
            </a:r>
            <a:r>
              <a:rPr lang="en-GB" i="1" dirty="0"/>
              <a:t>56</a:t>
            </a:r>
            <a:r>
              <a:rPr lang="en-GB" dirty="0"/>
              <a:t>, 230-239.</a:t>
            </a:r>
          </a:p>
        </p:txBody>
      </p:sp>
      <p:sp>
        <p:nvSpPr>
          <p:cNvPr id="4" name="Slide Number Placeholder 3"/>
          <p:cNvSpPr>
            <a:spLocks noGrp="1"/>
          </p:cNvSpPr>
          <p:nvPr>
            <p:ph type="sldNum" sz="quarter" idx="10"/>
          </p:nvPr>
        </p:nvSpPr>
        <p:spPr/>
        <p:txBody>
          <a:bodyPr/>
          <a:lstStyle/>
          <a:p>
            <a:fld id="{39416026-301B-4898-A9BD-01B2471814F5}" type="slidenum">
              <a:rPr lang="es-ES" smtClean="0"/>
              <a:t>16</a:t>
            </a:fld>
            <a:endParaRPr lang="es-ES"/>
          </a:p>
        </p:txBody>
      </p:sp>
    </p:spTree>
    <p:extLst>
      <p:ext uri="{BB962C8B-B14F-4D97-AF65-F5344CB8AC3E}">
        <p14:creationId xmlns:p14="http://schemas.microsoft.com/office/powerpoint/2010/main" val="1085380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After seeing such a big array of polymers that cell walls can have, one can easily imagine that not all cell walls are the same. Focusing on angiosperms, there are remarkable differences between monocots and eudicots. Without going into differences in polysaccharide substitutions, in the case of eudicots, an abundant matrix of pectin embeds cellulose and hemicelluloses. The most abundant hemicellulose is xyloglucan, and pectin modifications (methylation / demethylation) control cell wall porosity. Instead, monocots have low amounts of pectin, and </a:t>
            </a:r>
            <a:r>
              <a:rPr lang="en-GB" sz="1200" kern="1200" dirty="0" err="1">
                <a:solidFill>
                  <a:schemeClr val="tx1"/>
                </a:solidFill>
                <a:effectLst/>
                <a:latin typeface="+mn-lt"/>
                <a:ea typeface="+mn-ea"/>
                <a:cs typeface="+mn-cs"/>
              </a:rPr>
              <a:t>xylan</a:t>
            </a:r>
            <a:r>
              <a:rPr lang="en-GB" sz="1200" kern="1200" dirty="0">
                <a:solidFill>
                  <a:schemeClr val="tx1"/>
                </a:solidFill>
                <a:effectLst/>
                <a:latin typeface="+mn-lt"/>
                <a:ea typeface="+mn-ea"/>
                <a:cs typeface="+mn-cs"/>
              </a:rPr>
              <a:t> is the main hemicellulose.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Rytioja</a:t>
            </a:r>
            <a:r>
              <a:rPr lang="en-GB" dirty="0"/>
              <a:t>, J., </a:t>
            </a:r>
            <a:r>
              <a:rPr lang="en-GB" dirty="0" err="1"/>
              <a:t>Hildén</a:t>
            </a:r>
            <a:r>
              <a:rPr lang="en-GB" dirty="0"/>
              <a:t>, K., </a:t>
            </a:r>
            <a:r>
              <a:rPr lang="en-GB" dirty="0" err="1"/>
              <a:t>Yuzon</a:t>
            </a:r>
            <a:r>
              <a:rPr lang="en-GB" dirty="0"/>
              <a:t>, J., </a:t>
            </a:r>
            <a:r>
              <a:rPr lang="en-GB" dirty="0" err="1"/>
              <a:t>Hatakka</a:t>
            </a:r>
            <a:r>
              <a:rPr lang="en-GB" dirty="0"/>
              <a:t>, A., De </a:t>
            </a:r>
            <a:r>
              <a:rPr lang="en-GB" dirty="0" err="1"/>
              <a:t>Vries</a:t>
            </a:r>
            <a:r>
              <a:rPr lang="en-GB" dirty="0"/>
              <a:t>, R. P., &amp; </a:t>
            </a:r>
            <a:r>
              <a:rPr lang="en-GB" dirty="0" err="1"/>
              <a:t>Mäkelä</a:t>
            </a:r>
            <a:r>
              <a:rPr lang="en-GB" dirty="0"/>
              <a:t>, M. R. (2014). Plant-polysaccharide-degrading enzymes from basidiomycetes. </a:t>
            </a:r>
            <a:r>
              <a:rPr lang="en-GB" i="1" dirty="0"/>
              <a:t>Microbiology and Molecular Biology Reviews</a:t>
            </a:r>
            <a:r>
              <a:rPr lang="en-GB" dirty="0"/>
              <a:t>, </a:t>
            </a:r>
            <a:r>
              <a:rPr lang="en-GB" i="1" dirty="0"/>
              <a:t>78</a:t>
            </a:r>
            <a:r>
              <a:rPr lang="en-GB" dirty="0"/>
              <a:t>, 614-649.</a:t>
            </a:r>
          </a:p>
        </p:txBody>
      </p:sp>
      <p:sp>
        <p:nvSpPr>
          <p:cNvPr id="4" name="Slide Number Placeholder 3"/>
          <p:cNvSpPr>
            <a:spLocks noGrp="1"/>
          </p:cNvSpPr>
          <p:nvPr>
            <p:ph type="sldNum" sz="quarter" idx="10"/>
          </p:nvPr>
        </p:nvSpPr>
        <p:spPr/>
        <p:txBody>
          <a:bodyPr/>
          <a:lstStyle/>
          <a:p>
            <a:fld id="{39416026-301B-4898-A9BD-01B2471814F5}" type="slidenum">
              <a:rPr lang="es-ES" smtClean="0"/>
              <a:t>17</a:t>
            </a:fld>
            <a:endParaRPr lang="es-ES"/>
          </a:p>
        </p:txBody>
      </p:sp>
    </p:spTree>
    <p:extLst>
      <p:ext uri="{BB962C8B-B14F-4D97-AF65-F5344CB8AC3E}">
        <p14:creationId xmlns:p14="http://schemas.microsoft.com/office/powerpoint/2010/main" val="342145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Moreover, different tissues can develop specialised cell walls. All cells form a cell wall during cell growth and development outside their plasma membrane. This is called primary cell wall. However, in the vascular tissue, when cell growth is complete, a thicker cell wall of different composition is developed on the inner face of the primary cell wall. This is called secondary cell wall,</a:t>
            </a:r>
            <a:r>
              <a:rPr lang="en-GB" sz="1200" kern="1200" baseline="0" dirty="0">
                <a:solidFill>
                  <a:schemeClr val="tx1"/>
                </a:solidFill>
                <a:effectLst/>
                <a:latin typeface="+mn-lt"/>
                <a:ea typeface="+mn-ea"/>
                <a:cs typeface="+mn-cs"/>
              </a:rPr>
              <a:t> and it is composed of three layers of polymers arranged in different orientations</a:t>
            </a:r>
            <a:r>
              <a:rPr lang="en-GB" sz="1200" kern="1200" dirty="0">
                <a:solidFill>
                  <a:schemeClr val="tx1"/>
                </a:solidFill>
                <a:effectLst/>
                <a:latin typeface="+mn-lt"/>
                <a:ea typeface="+mn-ea"/>
                <a:cs typeface="+mn-cs"/>
              </a:rPr>
              <a:t>. In secondary cell walls, even if other polymers appear in minor amounts, the main components are cellulose, </a:t>
            </a:r>
            <a:r>
              <a:rPr lang="en-GB" sz="1200" kern="1200" dirty="0" err="1">
                <a:solidFill>
                  <a:schemeClr val="tx1"/>
                </a:solidFill>
                <a:effectLst/>
                <a:latin typeface="+mn-lt"/>
                <a:ea typeface="+mn-ea"/>
                <a:cs typeface="+mn-cs"/>
              </a:rPr>
              <a:t>xylan</a:t>
            </a:r>
            <a:r>
              <a:rPr lang="en-GB" sz="1200" kern="1200" dirty="0">
                <a:solidFill>
                  <a:schemeClr val="tx1"/>
                </a:solidFill>
                <a:effectLst/>
                <a:latin typeface="+mn-lt"/>
                <a:ea typeface="+mn-ea"/>
                <a:cs typeface="+mn-cs"/>
              </a:rPr>
              <a:t>, and lignin. In gymnosperms, however, </a:t>
            </a:r>
            <a:r>
              <a:rPr lang="en-GB" sz="1200" kern="1200" dirty="0" err="1">
                <a:solidFill>
                  <a:schemeClr val="tx1"/>
                </a:solidFill>
                <a:effectLst/>
                <a:latin typeface="+mn-lt"/>
                <a:ea typeface="+mn-ea"/>
                <a:cs typeface="+mn-cs"/>
              </a:rPr>
              <a:t>mannan</a:t>
            </a:r>
            <a:r>
              <a:rPr lang="en-GB" sz="1200" kern="1200" dirty="0">
                <a:solidFill>
                  <a:schemeClr val="tx1"/>
                </a:solidFill>
                <a:effectLst/>
                <a:latin typeface="+mn-lt"/>
                <a:ea typeface="+mn-ea"/>
                <a:cs typeface="+mn-cs"/>
              </a:rPr>
              <a:t> is the main hemicellulose. Even if the secondary cell wall is present just in the vascular tissue, this actually account for most of the world plant biomass: large trunk, branches, and roots constitute most of trees after all!</a:t>
            </a:r>
            <a:endParaRPr lang="en-GB" dirty="0"/>
          </a:p>
          <a:p>
            <a:endParaRPr lang="en-GB" dirty="0"/>
          </a:p>
          <a:p>
            <a:r>
              <a:rPr lang="en-GB" dirty="0"/>
              <a:t>This picture also shows the middle lamella,</a:t>
            </a:r>
            <a:r>
              <a:rPr lang="en-GB" baseline="0" dirty="0"/>
              <a:t> the outermost layer between cells. This middle lamella is particularly rich in </a:t>
            </a:r>
            <a:r>
              <a:rPr lang="en-GB" baseline="0" dirty="0" err="1"/>
              <a:t>pectins</a:t>
            </a:r>
            <a:r>
              <a:rPr lang="en-GB" baseline="0" dirty="0"/>
              <a:t>.</a:t>
            </a:r>
          </a:p>
          <a:p>
            <a:endParaRPr lang="en-GB" dirty="0"/>
          </a:p>
          <a:p>
            <a:r>
              <a:rPr lang="en-GB" dirty="0"/>
              <a:t>Image from     https://www1.biologie.uni-hamburg.de/b-online/library/webb/BOT311/PlantCellWalls00/PCW00-15.htm       (checked on 10/January/2023)</a:t>
            </a:r>
          </a:p>
        </p:txBody>
      </p:sp>
      <p:sp>
        <p:nvSpPr>
          <p:cNvPr id="4" name="Slide Number Placeholder 3"/>
          <p:cNvSpPr>
            <a:spLocks noGrp="1"/>
          </p:cNvSpPr>
          <p:nvPr>
            <p:ph type="sldNum" sz="quarter" idx="10"/>
          </p:nvPr>
        </p:nvSpPr>
        <p:spPr/>
        <p:txBody>
          <a:bodyPr/>
          <a:lstStyle/>
          <a:p>
            <a:fld id="{39416026-301B-4898-A9BD-01B2471814F5}" type="slidenum">
              <a:rPr lang="es-ES" smtClean="0"/>
              <a:t>18</a:t>
            </a:fld>
            <a:endParaRPr lang="es-ES"/>
          </a:p>
        </p:txBody>
      </p:sp>
    </p:spTree>
    <p:extLst>
      <p:ext uri="{BB962C8B-B14F-4D97-AF65-F5344CB8AC3E}">
        <p14:creationId xmlns:p14="http://schemas.microsoft.com/office/powerpoint/2010/main" val="3162470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 bet you are surrounded by plant cell walls right now! Cell walls constitute wood after all, so you might currently be in a building that, at least, partly used wood as a construction material, or, at least, more likely, you might be surrounded by wooden furniture. Maybe around you there are some notebooks, books, or paper sheets, all coming from processed wood too, or, perhaps, cardboard from a delivery box. Are you wearing any cotton clothes? Then, let me tell you that cotton is pretty much just cellulose (textiles</a:t>
            </a:r>
            <a:r>
              <a:rPr lang="en-GB" sz="1200" kern="1200" baseline="0" dirty="0">
                <a:solidFill>
                  <a:schemeClr val="tx1"/>
                </a:solidFill>
                <a:effectLst/>
                <a:latin typeface="+mn-lt"/>
                <a:ea typeface="+mn-ea"/>
                <a:cs typeface="+mn-cs"/>
              </a:rPr>
              <a:t> derived from wood are currently being developed too!)</a:t>
            </a:r>
            <a:r>
              <a:rPr lang="en-GB" sz="1200" kern="1200" dirty="0">
                <a:solidFill>
                  <a:schemeClr val="tx1"/>
                </a:solidFill>
                <a:effectLst/>
                <a:latin typeface="+mn-lt"/>
                <a:ea typeface="+mn-ea"/>
                <a:cs typeface="+mn-cs"/>
              </a:rPr>
              <a:t>. In a more indirect way, if you buy food at the supermarket and you read the label about its nutrition facts, you will come across a section called ‘fibre’. This is, again, plant cell wall material, and it is essential to keep a diverse gut microbiota. Research in recent years suggests the importance of our gut microbiota in our physical and mental health. Speaking about food, to obtain meat, animal feed is required, which is cell wall material to a large extent. Still, one could think of even more sophisticated applications, such as degrading agricultural waste to feed microorganisms and produce biofuels, or instead, using cell wall material to produce sustainable bioplastics.</a:t>
            </a:r>
          </a:p>
        </p:txBody>
      </p:sp>
      <p:sp>
        <p:nvSpPr>
          <p:cNvPr id="4" name="Slide Number Placeholder 3"/>
          <p:cNvSpPr>
            <a:spLocks noGrp="1"/>
          </p:cNvSpPr>
          <p:nvPr>
            <p:ph type="sldNum" sz="quarter" idx="10"/>
          </p:nvPr>
        </p:nvSpPr>
        <p:spPr/>
        <p:txBody>
          <a:bodyPr/>
          <a:lstStyle/>
          <a:p>
            <a:fld id="{39416026-301B-4898-A9BD-01B2471814F5}" type="slidenum">
              <a:rPr lang="es-ES" smtClean="0"/>
              <a:t>19</a:t>
            </a:fld>
            <a:endParaRPr lang="es-ES"/>
          </a:p>
        </p:txBody>
      </p:sp>
    </p:spTree>
    <p:extLst>
      <p:ext uri="{BB962C8B-B14F-4D97-AF65-F5344CB8AC3E}">
        <p14:creationId xmlns:p14="http://schemas.microsoft.com/office/powerpoint/2010/main" val="2094903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dirty="0">
                <a:solidFill>
                  <a:schemeClr val="tx1"/>
                </a:solidFill>
                <a:effectLst/>
                <a:latin typeface="+mn-lt"/>
                <a:ea typeface="+mn-ea"/>
                <a:cs typeface="+mn-cs"/>
              </a:rPr>
              <a:t>Plants use light to fix CO</a:t>
            </a:r>
            <a:r>
              <a:rPr lang="en-GB" sz="1200" kern="1200" baseline="-25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in the atmosphere and make organic molecules. </a:t>
            </a:r>
            <a:endParaRPr lang="es-ES" dirty="0"/>
          </a:p>
        </p:txBody>
      </p:sp>
      <p:sp>
        <p:nvSpPr>
          <p:cNvPr id="4" name="Marcador de número de diapositiva 3"/>
          <p:cNvSpPr>
            <a:spLocks noGrp="1"/>
          </p:cNvSpPr>
          <p:nvPr>
            <p:ph type="sldNum" sz="quarter" idx="10"/>
          </p:nvPr>
        </p:nvSpPr>
        <p:spPr/>
        <p:txBody>
          <a:bodyPr/>
          <a:lstStyle/>
          <a:p>
            <a:fld id="{A3314D81-11CA-4BF5-8E22-1349FF9D9693}" type="slidenum">
              <a:rPr lang="es-ES" smtClean="0"/>
              <a:t>2</a:t>
            </a:fld>
            <a:endParaRPr lang="es-ES"/>
          </a:p>
        </p:txBody>
      </p:sp>
    </p:spTree>
    <p:extLst>
      <p:ext uri="{BB962C8B-B14F-4D97-AF65-F5344CB8AC3E}">
        <p14:creationId xmlns:p14="http://schemas.microsoft.com/office/powerpoint/2010/main" val="2501741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order to make the most of all those applications (and more to come in the future), we need a very good understanding of the cell wall at all possible levels. Why? Because most of the aforementioned applications are usually hindered by the difficulty to break down the cell wall. After all, if degrading the cell wall were easy, plants would not survive for long in nature. As an example, we mentioned paper, something widespread. However, in order to transform wood into paper, heat, pressure, alkali, and sodium sulphite are required. This process releases big quantities of organochlorines, phenols, and alkali to the environment, which turns the paper industry as one of the most polluting in the world. Without counting all the water required to grow a tree, just to convert wood into a single paper sheet, over a whole litre of water is often required. Nevertheless, this might not need to be like this in the future: we currently have a poor understanding on how to separate the tightly bound cell wall components, but research on the cell wall is promising for the years ahead!</a:t>
            </a:r>
          </a:p>
          <a:p>
            <a:endParaRPr lang="en-GB" dirty="0"/>
          </a:p>
        </p:txBody>
      </p:sp>
      <p:sp>
        <p:nvSpPr>
          <p:cNvPr id="4" name="Slide Number Placeholder 3"/>
          <p:cNvSpPr>
            <a:spLocks noGrp="1"/>
          </p:cNvSpPr>
          <p:nvPr>
            <p:ph type="sldNum" sz="quarter" idx="10"/>
          </p:nvPr>
        </p:nvSpPr>
        <p:spPr/>
        <p:txBody>
          <a:bodyPr/>
          <a:lstStyle/>
          <a:p>
            <a:fld id="{39416026-301B-4898-A9BD-01B2471814F5}" type="slidenum">
              <a:rPr lang="es-ES" smtClean="0"/>
              <a:t>20</a:t>
            </a:fld>
            <a:endParaRPr lang="es-ES"/>
          </a:p>
        </p:txBody>
      </p:sp>
    </p:spTree>
    <p:extLst>
      <p:ext uri="{BB962C8B-B14F-4D97-AF65-F5344CB8AC3E}">
        <p14:creationId xmlns:p14="http://schemas.microsoft.com/office/powerpoint/2010/main" val="3484947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Unfortunately, there are still many of these partners yet to be discovered and characterised, but our knowledge grows daily.  Biochemical studies allow researchers to find out what activity enzymes carry out, say, what sugar they add to which polymer and following which pattern (if any at all), whereas structural investigations shed light on the molecular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mechanisms that these proteins follow. All this research is more important than what one could think at first: many of the substitutions along hemicellulose backbones that we saw are not crucial for plant survival under optimal conditions. However,</a:t>
            </a:r>
            <a:r>
              <a:rPr lang="en-GB" sz="1200" kern="1200" baseline="0" dirty="0">
                <a:solidFill>
                  <a:schemeClr val="tx1"/>
                </a:solidFill>
                <a:effectLst/>
                <a:latin typeface="+mn-lt"/>
                <a:ea typeface="+mn-ea"/>
                <a:cs typeface="+mn-cs"/>
              </a:rPr>
              <a:t> s</a:t>
            </a:r>
            <a:r>
              <a:rPr lang="en-GB" sz="1200" kern="1200" dirty="0">
                <a:solidFill>
                  <a:schemeClr val="tx1"/>
                </a:solidFill>
                <a:effectLst/>
                <a:latin typeface="+mn-lt"/>
                <a:ea typeface="+mn-ea"/>
                <a:cs typeface="+mn-cs"/>
              </a:rPr>
              <a:t>ome changes can be severely detrimental and render plants dwarf. Nevertheless, new avenues for Biotechnology have already emerged from those subtle changes that do not decrease biomass yield yet result in more degradable material. Still, for some applications, rather than weaker cell walls, stronger or more flexible ones might be preferred (imagine making wood skyscrapers!). Maybe, someday, we will be growing genetically engineered trees for very specific applications.</a:t>
            </a:r>
          </a:p>
          <a:p>
            <a:endParaRPr lang="en-GB" dirty="0"/>
          </a:p>
        </p:txBody>
      </p:sp>
      <p:sp>
        <p:nvSpPr>
          <p:cNvPr id="4" name="Slide Number Placeholder 3"/>
          <p:cNvSpPr>
            <a:spLocks noGrp="1"/>
          </p:cNvSpPr>
          <p:nvPr>
            <p:ph type="sldNum" sz="quarter" idx="10"/>
          </p:nvPr>
        </p:nvSpPr>
        <p:spPr/>
        <p:txBody>
          <a:bodyPr/>
          <a:lstStyle/>
          <a:p>
            <a:fld id="{39416026-301B-4898-A9BD-01B2471814F5}" type="slidenum">
              <a:rPr lang="es-ES" smtClean="0"/>
              <a:t>21</a:t>
            </a:fld>
            <a:endParaRPr lang="es-ES"/>
          </a:p>
        </p:txBody>
      </p:sp>
    </p:spTree>
    <p:extLst>
      <p:ext uri="{BB962C8B-B14F-4D97-AF65-F5344CB8AC3E}">
        <p14:creationId xmlns:p14="http://schemas.microsoft.com/office/powerpoint/2010/main" val="2503670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those applications that first require cell wall breakdown, another way to tackle this issue is to improve our current methods to degrade the cell wall. Big progress is currently being made in terms of sustainability by replacing harsh chemicals by enzymes. In the same fashion as many enzymes are required to generate that wide diversity of cell wall polymers, many enzymes are also required to remove that broad range of sugar bonds. Thankfully, nature has already developed many of those mechanisms, and </a:t>
            </a:r>
            <a:r>
              <a:rPr lang="en-GB" sz="1200" kern="1200" dirty="0" err="1">
                <a:solidFill>
                  <a:schemeClr val="tx1"/>
                </a:solidFill>
                <a:effectLst/>
                <a:latin typeface="+mn-lt"/>
                <a:ea typeface="+mn-ea"/>
                <a:cs typeface="+mn-cs"/>
              </a:rPr>
              <a:t>metagenomic</a:t>
            </a:r>
            <a:r>
              <a:rPr lang="en-GB" sz="1200" kern="1200" dirty="0">
                <a:solidFill>
                  <a:schemeClr val="tx1"/>
                </a:solidFill>
                <a:effectLst/>
                <a:latin typeface="+mn-lt"/>
                <a:ea typeface="+mn-ea"/>
                <a:cs typeface="+mn-cs"/>
              </a:rPr>
              <a:t> studies have recently proven particularly useful to discover more and more enzyme activities where wood or other cell wall materials are naturally degraded. Thus, combination of as many different enzyme activities as possible often enhances cell wall loosening and degradation.</a:t>
            </a:r>
          </a:p>
          <a:p>
            <a:endParaRPr lang="en-GB" dirty="0"/>
          </a:p>
        </p:txBody>
      </p:sp>
      <p:sp>
        <p:nvSpPr>
          <p:cNvPr id="4" name="Slide Number Placeholder 3"/>
          <p:cNvSpPr>
            <a:spLocks noGrp="1"/>
          </p:cNvSpPr>
          <p:nvPr>
            <p:ph type="sldNum" sz="quarter" idx="10"/>
          </p:nvPr>
        </p:nvSpPr>
        <p:spPr/>
        <p:txBody>
          <a:bodyPr/>
          <a:lstStyle/>
          <a:p>
            <a:fld id="{39416026-301B-4898-A9BD-01B2471814F5}" type="slidenum">
              <a:rPr lang="es-ES" smtClean="0"/>
              <a:t>22</a:t>
            </a:fld>
            <a:endParaRPr lang="es-ES"/>
          </a:p>
        </p:txBody>
      </p:sp>
    </p:spTree>
    <p:extLst>
      <p:ext uri="{BB962C8B-B14F-4D97-AF65-F5344CB8AC3E}">
        <p14:creationId xmlns:p14="http://schemas.microsoft.com/office/powerpoint/2010/main" val="1909884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last cell wall research topic that we mentioned was assembly. Earlier in this document, we quickly mentioned that cellulose synthesis and hemicellulose deposition are somehow finely coordinated. Not only is it necessary to understand the composition of hemicelluloses or, for instance, the pattern that their substitutions might follow, but also how these subtle modifications influence the interaction between the cell wall polymers. This field will then hint which details in cell wall synthesis are worth modifying for specific applications, or which enzymes are most required for a cost effective cell wall degradation. Don’t be afraid</a:t>
            </a:r>
            <a:r>
              <a:rPr lang="en-GB" sz="1200" kern="1200" baseline="0" dirty="0">
                <a:solidFill>
                  <a:schemeClr val="tx1"/>
                </a:solidFill>
                <a:effectLst/>
                <a:latin typeface="+mn-lt"/>
                <a:ea typeface="+mn-ea"/>
                <a:cs typeface="+mn-cs"/>
              </a:rPr>
              <a:t> and join the scientific community on our mission to build a better world together!</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9416026-301B-4898-A9BD-01B2471814F5}" type="slidenum">
              <a:rPr lang="es-ES" smtClean="0"/>
              <a:t>23</a:t>
            </a:fld>
            <a:endParaRPr lang="es-ES"/>
          </a:p>
        </p:txBody>
      </p:sp>
    </p:spTree>
    <p:extLst>
      <p:ext uri="{BB962C8B-B14F-4D97-AF65-F5344CB8AC3E}">
        <p14:creationId xmlns:p14="http://schemas.microsoft.com/office/powerpoint/2010/main" val="1333093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Plants are then (sadly) eaten by other</a:t>
            </a:r>
            <a:r>
              <a:rPr lang="en-GB" sz="1200" kern="1200" baseline="0" dirty="0">
                <a:solidFill>
                  <a:schemeClr val="tx1"/>
                </a:solidFill>
                <a:effectLst/>
                <a:latin typeface="+mn-lt"/>
                <a:ea typeface="+mn-ea"/>
                <a:cs typeface="+mn-cs"/>
              </a:rPr>
              <a:t> organisms</a:t>
            </a:r>
            <a:r>
              <a:rPr lang="en-GB" sz="1200" kern="1200" dirty="0">
                <a:solidFill>
                  <a:schemeClr val="tx1"/>
                </a:solidFill>
                <a:effectLst/>
                <a:latin typeface="+mn-lt"/>
                <a:ea typeface="+mn-ea"/>
                <a:cs typeface="+mn-cs"/>
              </a:rPr>
              <a:t>, which are likewise eaten by other organisms. Eventually, even the strongest of the organisms die, and their remains are degraded by microorganisms. These microorganisms also yield inorganic nutrients for the plants to continue to fix more atmospheric CO</a:t>
            </a:r>
            <a:r>
              <a:rPr lang="en-GB" sz="1200" kern="1200" baseline="-25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and pass organic carbon through the trophic chain again (I agree – it is plants farming us and not the other way round).</a:t>
            </a:r>
          </a:p>
        </p:txBody>
      </p:sp>
      <p:sp>
        <p:nvSpPr>
          <p:cNvPr id="4" name="Marcador de número de diapositiva 3"/>
          <p:cNvSpPr>
            <a:spLocks noGrp="1"/>
          </p:cNvSpPr>
          <p:nvPr>
            <p:ph type="sldNum" sz="quarter" idx="10"/>
          </p:nvPr>
        </p:nvSpPr>
        <p:spPr/>
        <p:txBody>
          <a:bodyPr/>
          <a:lstStyle/>
          <a:p>
            <a:fld id="{A3314D81-11CA-4BF5-8E22-1349FF9D9693}" type="slidenum">
              <a:rPr lang="es-ES" smtClean="0"/>
              <a:t>3</a:t>
            </a:fld>
            <a:endParaRPr lang="es-ES"/>
          </a:p>
        </p:txBody>
      </p:sp>
    </p:spTree>
    <p:extLst>
      <p:ext uri="{BB962C8B-B14F-4D97-AF65-F5344CB8AC3E}">
        <p14:creationId xmlns:p14="http://schemas.microsoft.com/office/powerpoint/2010/main" val="166748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dirty="0">
                <a:solidFill>
                  <a:schemeClr val="tx1"/>
                </a:solidFill>
                <a:effectLst/>
                <a:latin typeface="+mn-lt"/>
                <a:ea typeface="+mn-ea"/>
                <a:cs typeface="+mn-cs"/>
              </a:rPr>
              <a:t>Now, stop for a minute and think what percentage of the organic carbon across all living organisms remains in plants.</a:t>
            </a:r>
            <a:endParaRPr lang="es-ES" dirty="0"/>
          </a:p>
        </p:txBody>
      </p:sp>
      <p:sp>
        <p:nvSpPr>
          <p:cNvPr id="4" name="Marcador de número de diapositiva 3"/>
          <p:cNvSpPr>
            <a:spLocks noGrp="1"/>
          </p:cNvSpPr>
          <p:nvPr>
            <p:ph type="sldNum" sz="quarter" idx="10"/>
          </p:nvPr>
        </p:nvSpPr>
        <p:spPr/>
        <p:txBody>
          <a:bodyPr/>
          <a:lstStyle/>
          <a:p>
            <a:fld id="{A3314D81-11CA-4BF5-8E22-1349FF9D9693}" type="slidenum">
              <a:rPr lang="es-ES" smtClean="0"/>
              <a:t>4</a:t>
            </a:fld>
            <a:endParaRPr lang="es-ES"/>
          </a:p>
        </p:txBody>
      </p:sp>
    </p:spTree>
    <p:extLst>
      <p:ext uri="{BB962C8B-B14F-4D97-AF65-F5344CB8AC3E}">
        <p14:creationId xmlns:p14="http://schemas.microsoft.com/office/powerpoint/2010/main" val="3218013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Ready to know the answer? It is above 80% [1]! Stunning, don’t you think? </a:t>
            </a:r>
          </a:p>
          <a:p>
            <a:endParaRPr lang="es-ES"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[1] Bar-On, Y. M., Phillips, R., &amp; Milo, R. (2018). The biomass distribution on Earth. </a:t>
            </a:r>
            <a:r>
              <a:rPr lang="en-GB" i="1" dirty="0"/>
              <a:t>Proceedings of the National Academy of Sciences</a:t>
            </a:r>
            <a:r>
              <a:rPr lang="en-GB" dirty="0"/>
              <a:t>, </a:t>
            </a:r>
            <a:r>
              <a:rPr lang="en-GB" i="1" dirty="0"/>
              <a:t>115</a:t>
            </a:r>
            <a:r>
              <a:rPr lang="en-GB" dirty="0"/>
              <a:t>, 6506-6511.</a:t>
            </a:r>
            <a:endParaRPr lang="en-GB"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A3314D81-11CA-4BF5-8E22-1349FF9D9693}" type="slidenum">
              <a:rPr lang="es-ES" smtClean="0"/>
              <a:t>5</a:t>
            </a:fld>
            <a:endParaRPr lang="es-ES"/>
          </a:p>
        </p:txBody>
      </p:sp>
    </p:spTree>
    <p:extLst>
      <p:ext uri="{BB962C8B-B14F-4D97-AF65-F5344CB8AC3E}">
        <p14:creationId xmlns:p14="http://schemas.microsoft.com/office/powerpoint/2010/main" val="4163632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Hold on, but, what does that 80% mean? How many plants is that? OK, take a look at this computer-generated image of our beautiful galaxy. Any idea about how many stars there could be? </a:t>
            </a:r>
            <a:r>
              <a:rPr lang="en-GB" sz="1200" kern="1200" dirty="0" err="1">
                <a:solidFill>
                  <a:schemeClr val="tx1"/>
                </a:solidFill>
                <a:effectLst/>
                <a:latin typeface="+mn-lt"/>
                <a:ea typeface="+mn-ea"/>
                <a:cs typeface="+mn-cs"/>
              </a:rPr>
              <a:t>Astronomists</a:t>
            </a:r>
            <a:r>
              <a:rPr lang="en-GB" sz="1200" kern="1200" dirty="0">
                <a:solidFill>
                  <a:schemeClr val="tx1"/>
                </a:solidFill>
                <a:effectLst/>
                <a:latin typeface="+mn-lt"/>
                <a:ea typeface="+mn-ea"/>
                <a:cs typeface="+mn-cs"/>
              </a:rPr>
              <a:t> believe that the number should be between 100-400 billion stars (1-4x10</a:t>
            </a:r>
            <a:r>
              <a:rPr lang="en-GB" sz="1200" kern="1200" baseline="30000" dirty="0">
                <a:solidFill>
                  <a:schemeClr val="tx1"/>
                </a:solidFill>
                <a:effectLst/>
                <a:latin typeface="+mn-lt"/>
                <a:ea typeface="+mn-ea"/>
                <a:cs typeface="+mn-cs"/>
              </a:rPr>
              <a:t>11</a:t>
            </a:r>
            <a:r>
              <a:rPr lang="en-GB" sz="1200" kern="1200" dirty="0">
                <a:solidFill>
                  <a:schemeClr val="tx1"/>
                </a:solidFill>
                <a:effectLst/>
                <a:latin typeface="+mn-lt"/>
                <a:ea typeface="+mn-ea"/>
                <a:cs typeface="+mn-cs"/>
              </a:rPr>
              <a:t>) [1]. And how does this relate to our plants? 100-400 billion stars is such a ridiculously big number that is even difficult to picture it in our minds. Fine, let me tell you then that trees on our planet are so abundant that they dwarf the amount of stars in our galaxy: we estimate that we enjoy the presence of over three trillion trees (3x10</a:t>
            </a:r>
            <a:r>
              <a:rPr lang="en-GB" sz="1200" kern="1200" baseline="30000" dirty="0">
                <a:solidFill>
                  <a:schemeClr val="tx1"/>
                </a:solidFill>
                <a:effectLst/>
                <a:latin typeface="+mn-lt"/>
                <a:ea typeface="+mn-ea"/>
                <a:cs typeface="+mn-cs"/>
              </a:rPr>
              <a:t>12</a:t>
            </a:r>
            <a:r>
              <a:rPr lang="en-GB" sz="1200" kern="1200" dirty="0">
                <a:solidFill>
                  <a:schemeClr val="tx1"/>
                </a:solidFill>
                <a:effectLst/>
                <a:latin typeface="+mn-lt"/>
                <a:ea typeface="+mn-ea"/>
                <a:cs typeface="+mn-cs"/>
              </a:rPr>
              <a:t>) on Earth! [2]. This means that there are around 375 trees per person in the world!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https://asd.gsfc.nasa.gov/blueshift/index.php/2015/07/22/how-many-stars-in-the-milky-way/        (checked on 09/January/2023)</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 </a:t>
            </a:r>
            <a:r>
              <a:rPr lang="en-GB" dirty="0"/>
              <a:t>Crowther, T. W., Glick, H. B., Covey, K. R., </a:t>
            </a:r>
            <a:r>
              <a:rPr lang="en-GB" dirty="0" err="1"/>
              <a:t>Bettigole</a:t>
            </a:r>
            <a:r>
              <a:rPr lang="en-GB" dirty="0"/>
              <a:t>, C., Maynard, D. S., Thomas, S. M., ... &amp; Bradford, M. A. (2015). Mapping tree density at a global scale. </a:t>
            </a:r>
            <a:r>
              <a:rPr lang="en-GB" i="1" dirty="0"/>
              <a:t>Nature</a:t>
            </a:r>
            <a:r>
              <a:rPr lang="en-GB" dirty="0"/>
              <a:t>, </a:t>
            </a:r>
            <a:r>
              <a:rPr lang="en-GB" i="1" dirty="0"/>
              <a:t>525</a:t>
            </a:r>
            <a:r>
              <a:rPr lang="en-GB" dirty="0"/>
              <a:t>, 201-205.</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9416026-301B-4898-A9BD-01B2471814F5}" type="slidenum">
              <a:rPr lang="es-ES" smtClean="0"/>
              <a:t>6</a:t>
            </a:fld>
            <a:endParaRPr lang="es-ES"/>
          </a:p>
        </p:txBody>
      </p:sp>
    </p:spTree>
    <p:extLst>
      <p:ext uri="{BB962C8B-B14F-4D97-AF65-F5344CB8AC3E}">
        <p14:creationId xmlns:p14="http://schemas.microsoft.com/office/powerpoint/2010/main" val="1678418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Let’s come back to the carbon in plants. We said a little more than 80% of all the carbon in the biosphere lies in plants. If we consider the dry weight of a plant (water does not have any carbon), an amazing 90-95% of it is plant cell wall! This material is what makes plants the way we know them: the trunk, the roots, the leaves… even if they look different, it is mostly the plant cell wall (and water) what we see all the time. So, what is the plant cell wall then? The plant cell wall is a rigid structure surrounding plant cells outside the plasma membrane and that serves structural, developmental, and signalling functions. The plant cell wall is mostly composed of polysaccharides, with the presence of some proteins and aromatic compounds too.</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A3314D81-11CA-4BF5-8E22-1349FF9D9693}" type="slidenum">
              <a:rPr lang="es-ES" smtClean="0"/>
              <a:t>7</a:t>
            </a:fld>
            <a:endParaRPr lang="es-ES"/>
          </a:p>
        </p:txBody>
      </p:sp>
    </p:spTree>
    <p:extLst>
      <p:ext uri="{BB962C8B-B14F-4D97-AF65-F5344CB8AC3E}">
        <p14:creationId xmlns:p14="http://schemas.microsoft.com/office/powerpoint/2010/main" val="1058837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Without losing track of the bigger picture, let’s have a quick look at the basics: polysaccharides are chains of monosaccharides, scientifically known as </a:t>
            </a:r>
            <a:r>
              <a:rPr lang="en-GB" sz="1200" kern="1200" dirty="0" err="1">
                <a:solidFill>
                  <a:schemeClr val="tx1"/>
                </a:solidFill>
                <a:effectLst/>
                <a:latin typeface="+mn-lt"/>
                <a:ea typeface="+mn-ea"/>
                <a:cs typeface="+mn-cs"/>
              </a:rPr>
              <a:t>polyhydroxy</a:t>
            </a:r>
            <a:r>
              <a:rPr lang="en-GB" sz="1200" kern="1200" dirty="0">
                <a:solidFill>
                  <a:schemeClr val="tx1"/>
                </a:solidFill>
                <a:effectLst/>
                <a:latin typeface="+mn-lt"/>
                <a:ea typeface="+mn-ea"/>
                <a:cs typeface="+mn-cs"/>
              </a:rPr>
              <a:t> aldehydes or ketones, in other words, sugars. These compounds can exist as either straight-chains or as rings (like in the cell wall). These rings can adopt five (</a:t>
            </a:r>
            <a:r>
              <a:rPr lang="en-GB" sz="1200" kern="1200" dirty="0" err="1">
                <a:solidFill>
                  <a:schemeClr val="tx1"/>
                </a:solidFill>
                <a:effectLst/>
                <a:latin typeface="+mn-lt"/>
                <a:ea typeface="+mn-ea"/>
                <a:cs typeface="+mn-cs"/>
              </a:rPr>
              <a:t>furanose</a:t>
            </a:r>
            <a:r>
              <a:rPr lang="en-GB" sz="1200" kern="1200" dirty="0">
                <a:solidFill>
                  <a:schemeClr val="tx1"/>
                </a:solidFill>
                <a:effectLst/>
                <a:latin typeface="+mn-lt"/>
                <a:ea typeface="+mn-ea"/>
                <a:cs typeface="+mn-cs"/>
              </a:rPr>
              <a:t>) or six member (pyranose) configurations. It is noteworthy that one of the members in the ring is an oxygen atom instead of a carbon atom, and the five or six member configuration does not relate to the amount of carbon atoms in the sugar. Pyranoses adopt a ‘chair’ conformation, whereas </a:t>
            </a:r>
            <a:r>
              <a:rPr lang="en-GB" sz="1200" kern="1200" dirty="0" err="1">
                <a:solidFill>
                  <a:schemeClr val="tx1"/>
                </a:solidFill>
                <a:effectLst/>
                <a:latin typeface="+mn-lt"/>
                <a:ea typeface="+mn-ea"/>
                <a:cs typeface="+mn-cs"/>
              </a:rPr>
              <a:t>furanoses</a:t>
            </a:r>
            <a:r>
              <a:rPr lang="en-GB" sz="1200" kern="1200" dirty="0">
                <a:solidFill>
                  <a:schemeClr val="tx1"/>
                </a:solidFill>
                <a:effectLst/>
                <a:latin typeface="+mn-lt"/>
                <a:ea typeface="+mn-ea"/>
                <a:cs typeface="+mn-cs"/>
              </a:rPr>
              <a:t> follow a ‘puckered’ conformation. Hydroxyl groups in a ring can be in either an axial (above/below the ring) or an equatorial (coming out from the ring) position. Carbon 1 (the </a:t>
            </a:r>
            <a:r>
              <a:rPr lang="en-GB" sz="1200" kern="1200" dirty="0" err="1">
                <a:solidFill>
                  <a:schemeClr val="tx1"/>
                </a:solidFill>
                <a:effectLst/>
                <a:latin typeface="+mn-lt"/>
                <a:ea typeface="+mn-ea"/>
                <a:cs typeface="+mn-cs"/>
              </a:rPr>
              <a:t>anomeric</a:t>
            </a:r>
            <a:r>
              <a:rPr lang="en-GB" sz="1200" kern="1200" dirty="0">
                <a:solidFill>
                  <a:schemeClr val="tx1"/>
                </a:solidFill>
                <a:effectLst/>
                <a:latin typeface="+mn-lt"/>
                <a:ea typeface="+mn-ea"/>
                <a:cs typeface="+mn-cs"/>
              </a:rPr>
              <a:t> carbon) is particularly important because it is the one that can be</a:t>
            </a:r>
            <a:r>
              <a:rPr lang="en-GB" sz="1200" kern="1200" baseline="0" dirty="0">
                <a:solidFill>
                  <a:schemeClr val="tx1"/>
                </a:solidFill>
                <a:effectLst/>
                <a:latin typeface="+mn-lt"/>
                <a:ea typeface="+mn-ea"/>
                <a:cs typeface="+mn-cs"/>
              </a:rPr>
              <a:t> linked </a:t>
            </a:r>
            <a:r>
              <a:rPr lang="en-GB" sz="1200" kern="1200" dirty="0">
                <a:solidFill>
                  <a:schemeClr val="tx1"/>
                </a:solidFill>
                <a:effectLst/>
                <a:latin typeface="+mn-lt"/>
                <a:ea typeface="+mn-ea"/>
                <a:cs typeface="+mn-cs"/>
              </a:rPr>
              <a:t>to other molecules, and, it leads to α (hydroxyl in axial position) and β (equatorial) </a:t>
            </a:r>
            <a:r>
              <a:rPr lang="en-GB" sz="1200" kern="1200" dirty="0" err="1">
                <a:solidFill>
                  <a:schemeClr val="tx1"/>
                </a:solidFill>
                <a:effectLst/>
                <a:latin typeface="+mn-lt"/>
                <a:ea typeface="+mn-ea"/>
                <a:cs typeface="+mn-cs"/>
              </a:rPr>
              <a:t>anomers</a:t>
            </a:r>
            <a:r>
              <a:rPr lang="en-GB" sz="1200" kern="1200" dirty="0">
                <a:solidFill>
                  <a:schemeClr val="tx1"/>
                </a:solidFill>
                <a:effectLst/>
                <a:latin typeface="+mn-lt"/>
                <a:ea typeface="+mn-ea"/>
                <a:cs typeface="+mn-cs"/>
              </a:rPr>
              <a:t>. Without getting lost in the details, sugars are also designated D or L (imagine a sugar as a straight-chain instead of as a ring, look at the penultimate carbon (denoted with a red asterisk in this figure), and check if its three largest substituents increase in size clockwise (D) or counter clockwise (L)). Numbers in green show how carbon atoms are numbered</a:t>
            </a:r>
            <a:r>
              <a:rPr lang="en-GB" sz="1200" kern="1200" baseline="0" dirty="0">
                <a:solidFill>
                  <a:schemeClr val="tx1"/>
                </a:solidFill>
                <a:effectLst/>
                <a:latin typeface="+mn-lt"/>
                <a:ea typeface="+mn-ea"/>
                <a:cs typeface="+mn-cs"/>
              </a:rPr>
              <a:t> in sugars.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9416026-301B-4898-A9BD-01B2471814F5}" type="slidenum">
              <a:rPr lang="es-ES" smtClean="0"/>
              <a:t>8</a:t>
            </a:fld>
            <a:endParaRPr lang="es-ES"/>
          </a:p>
        </p:txBody>
      </p:sp>
    </p:spTree>
    <p:extLst>
      <p:ext uri="{BB962C8B-B14F-4D97-AF65-F5344CB8AC3E}">
        <p14:creationId xmlns:p14="http://schemas.microsoft.com/office/powerpoint/2010/main" val="1980970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When sugars form oligo- or polysaccharides, this occurs mostly by O-</a:t>
            </a:r>
            <a:r>
              <a:rPr lang="en-GB" sz="1200" kern="1200" dirty="0" err="1">
                <a:solidFill>
                  <a:schemeClr val="tx1"/>
                </a:solidFill>
                <a:effectLst/>
                <a:latin typeface="+mn-lt"/>
                <a:ea typeface="+mn-ea"/>
                <a:cs typeface="+mn-cs"/>
              </a:rPr>
              <a:t>glycosidic</a:t>
            </a:r>
            <a:r>
              <a:rPr lang="en-GB" sz="1200" kern="1200" dirty="0">
                <a:solidFill>
                  <a:schemeClr val="tx1"/>
                </a:solidFill>
                <a:effectLst/>
                <a:latin typeface="+mn-lt"/>
                <a:ea typeface="+mn-ea"/>
                <a:cs typeface="+mn-cs"/>
              </a:rPr>
              <a:t> bonds: the hydroxyl of Carbon 1 reacts with a hydroxyl (other than that of carbon 1) in another sugar, sugars get bonded through an oxygen atom, and a water molecule is released. </a:t>
            </a:r>
            <a:endParaRPr lang="en-GB" dirty="0"/>
          </a:p>
          <a:p>
            <a:endParaRPr lang="en-GB" dirty="0"/>
          </a:p>
          <a:p>
            <a:r>
              <a:rPr lang="en-GB" dirty="0"/>
              <a:t>https://www.savemyexams.co.uk/a-level/biology/cie/22/revision-notes/2-biological-molecules/2-2-carbohydrates--lipids/2-2-4-the-glycosidic-bond/    (Checked on 10/January/2023)</a:t>
            </a:r>
          </a:p>
        </p:txBody>
      </p:sp>
      <p:sp>
        <p:nvSpPr>
          <p:cNvPr id="4" name="Slide Number Placeholder 3"/>
          <p:cNvSpPr>
            <a:spLocks noGrp="1"/>
          </p:cNvSpPr>
          <p:nvPr>
            <p:ph type="sldNum" sz="quarter" idx="10"/>
          </p:nvPr>
        </p:nvSpPr>
        <p:spPr/>
        <p:txBody>
          <a:bodyPr/>
          <a:lstStyle/>
          <a:p>
            <a:fld id="{39416026-301B-4898-A9BD-01B2471814F5}" type="slidenum">
              <a:rPr lang="es-ES" smtClean="0"/>
              <a:t>9</a:t>
            </a:fld>
            <a:endParaRPr lang="es-ES"/>
          </a:p>
        </p:txBody>
      </p:sp>
    </p:spTree>
    <p:extLst>
      <p:ext uri="{BB962C8B-B14F-4D97-AF65-F5344CB8AC3E}">
        <p14:creationId xmlns:p14="http://schemas.microsoft.com/office/powerpoint/2010/main" val="1389361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0569B0FB-3CBC-4432-B504-819D262D23C3}" type="datetimeFigureOut">
              <a:rPr lang="es-ES" smtClean="0"/>
              <a:t>7/4/24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5DC0CC7-ED80-4F9D-A47D-49794436603B}" type="slidenum">
              <a:rPr lang="es-ES" smtClean="0"/>
              <a:t>‹#›</a:t>
            </a:fld>
            <a:endParaRPr lang="es-ES"/>
          </a:p>
        </p:txBody>
      </p:sp>
    </p:spTree>
    <p:extLst>
      <p:ext uri="{BB962C8B-B14F-4D97-AF65-F5344CB8AC3E}">
        <p14:creationId xmlns:p14="http://schemas.microsoft.com/office/powerpoint/2010/main" val="1768078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0569B0FB-3CBC-4432-B504-819D262D23C3}" type="datetimeFigureOut">
              <a:rPr lang="es-ES" smtClean="0"/>
              <a:t>7/4/24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5DC0CC7-ED80-4F9D-A47D-49794436603B}" type="slidenum">
              <a:rPr lang="es-ES" smtClean="0"/>
              <a:t>‹#›</a:t>
            </a:fld>
            <a:endParaRPr lang="es-ES"/>
          </a:p>
        </p:txBody>
      </p:sp>
    </p:spTree>
    <p:extLst>
      <p:ext uri="{BB962C8B-B14F-4D97-AF65-F5344CB8AC3E}">
        <p14:creationId xmlns:p14="http://schemas.microsoft.com/office/powerpoint/2010/main" val="1113388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0569B0FB-3CBC-4432-B504-819D262D23C3}" type="datetimeFigureOut">
              <a:rPr lang="es-ES" smtClean="0"/>
              <a:t>7/4/24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5DC0CC7-ED80-4F9D-A47D-49794436603B}" type="slidenum">
              <a:rPr lang="es-ES" smtClean="0"/>
              <a:t>‹#›</a:t>
            </a:fld>
            <a:endParaRPr lang="es-ES"/>
          </a:p>
        </p:txBody>
      </p:sp>
    </p:spTree>
    <p:extLst>
      <p:ext uri="{BB962C8B-B14F-4D97-AF65-F5344CB8AC3E}">
        <p14:creationId xmlns:p14="http://schemas.microsoft.com/office/powerpoint/2010/main" val="3627326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0569B0FB-3CBC-4432-B504-819D262D23C3}" type="datetimeFigureOut">
              <a:rPr lang="es-ES" smtClean="0"/>
              <a:t>7/4/24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5DC0CC7-ED80-4F9D-A47D-49794436603B}" type="slidenum">
              <a:rPr lang="es-ES" smtClean="0"/>
              <a:t>‹#›</a:t>
            </a:fld>
            <a:endParaRPr lang="es-ES"/>
          </a:p>
        </p:txBody>
      </p:sp>
    </p:spTree>
    <p:extLst>
      <p:ext uri="{BB962C8B-B14F-4D97-AF65-F5344CB8AC3E}">
        <p14:creationId xmlns:p14="http://schemas.microsoft.com/office/powerpoint/2010/main" val="2738738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0569B0FB-3CBC-4432-B504-819D262D23C3}" type="datetimeFigureOut">
              <a:rPr lang="es-ES" smtClean="0"/>
              <a:t>7/4/24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5DC0CC7-ED80-4F9D-A47D-49794436603B}" type="slidenum">
              <a:rPr lang="es-ES" smtClean="0"/>
              <a:t>‹#›</a:t>
            </a:fld>
            <a:endParaRPr lang="es-ES"/>
          </a:p>
        </p:txBody>
      </p:sp>
    </p:spTree>
    <p:extLst>
      <p:ext uri="{BB962C8B-B14F-4D97-AF65-F5344CB8AC3E}">
        <p14:creationId xmlns:p14="http://schemas.microsoft.com/office/powerpoint/2010/main" val="3153583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0569B0FB-3CBC-4432-B504-819D262D23C3}" type="datetimeFigureOut">
              <a:rPr lang="es-ES" smtClean="0"/>
              <a:t>7/4/24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55DC0CC7-ED80-4F9D-A47D-49794436603B}" type="slidenum">
              <a:rPr lang="es-ES" smtClean="0"/>
              <a:t>‹#›</a:t>
            </a:fld>
            <a:endParaRPr lang="es-ES"/>
          </a:p>
        </p:txBody>
      </p:sp>
    </p:spTree>
    <p:extLst>
      <p:ext uri="{BB962C8B-B14F-4D97-AF65-F5344CB8AC3E}">
        <p14:creationId xmlns:p14="http://schemas.microsoft.com/office/powerpoint/2010/main" val="1166886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0569B0FB-3CBC-4432-B504-819D262D23C3}" type="datetimeFigureOut">
              <a:rPr lang="es-ES" smtClean="0"/>
              <a:t>7/4/24</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55DC0CC7-ED80-4F9D-A47D-49794436603B}" type="slidenum">
              <a:rPr lang="es-ES" smtClean="0"/>
              <a:t>‹#›</a:t>
            </a:fld>
            <a:endParaRPr lang="es-ES"/>
          </a:p>
        </p:txBody>
      </p:sp>
    </p:spTree>
    <p:extLst>
      <p:ext uri="{BB962C8B-B14F-4D97-AF65-F5344CB8AC3E}">
        <p14:creationId xmlns:p14="http://schemas.microsoft.com/office/powerpoint/2010/main" val="1428608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0569B0FB-3CBC-4432-B504-819D262D23C3}" type="datetimeFigureOut">
              <a:rPr lang="es-ES" smtClean="0"/>
              <a:t>7/4/24</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55DC0CC7-ED80-4F9D-A47D-49794436603B}" type="slidenum">
              <a:rPr lang="es-ES" smtClean="0"/>
              <a:t>‹#›</a:t>
            </a:fld>
            <a:endParaRPr lang="es-ES"/>
          </a:p>
        </p:txBody>
      </p:sp>
    </p:spTree>
    <p:extLst>
      <p:ext uri="{BB962C8B-B14F-4D97-AF65-F5344CB8AC3E}">
        <p14:creationId xmlns:p14="http://schemas.microsoft.com/office/powerpoint/2010/main" val="262033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569B0FB-3CBC-4432-B504-819D262D23C3}" type="datetimeFigureOut">
              <a:rPr lang="es-ES" smtClean="0"/>
              <a:t>7/4/24</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55DC0CC7-ED80-4F9D-A47D-49794436603B}" type="slidenum">
              <a:rPr lang="es-ES" smtClean="0"/>
              <a:t>‹#›</a:t>
            </a:fld>
            <a:endParaRPr lang="es-ES"/>
          </a:p>
        </p:txBody>
      </p:sp>
    </p:spTree>
    <p:extLst>
      <p:ext uri="{BB962C8B-B14F-4D97-AF65-F5344CB8AC3E}">
        <p14:creationId xmlns:p14="http://schemas.microsoft.com/office/powerpoint/2010/main" val="3386330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0569B0FB-3CBC-4432-B504-819D262D23C3}" type="datetimeFigureOut">
              <a:rPr lang="es-ES" smtClean="0"/>
              <a:t>7/4/24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55DC0CC7-ED80-4F9D-A47D-49794436603B}" type="slidenum">
              <a:rPr lang="es-ES" smtClean="0"/>
              <a:t>‹#›</a:t>
            </a:fld>
            <a:endParaRPr lang="es-ES"/>
          </a:p>
        </p:txBody>
      </p:sp>
    </p:spTree>
    <p:extLst>
      <p:ext uri="{BB962C8B-B14F-4D97-AF65-F5344CB8AC3E}">
        <p14:creationId xmlns:p14="http://schemas.microsoft.com/office/powerpoint/2010/main" val="340102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0569B0FB-3CBC-4432-B504-819D262D23C3}" type="datetimeFigureOut">
              <a:rPr lang="es-ES" smtClean="0"/>
              <a:t>7/4/24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55DC0CC7-ED80-4F9D-A47D-49794436603B}" type="slidenum">
              <a:rPr lang="es-ES" smtClean="0"/>
              <a:t>‹#›</a:t>
            </a:fld>
            <a:endParaRPr lang="es-ES"/>
          </a:p>
        </p:txBody>
      </p:sp>
    </p:spTree>
    <p:extLst>
      <p:ext uri="{BB962C8B-B14F-4D97-AF65-F5344CB8AC3E}">
        <p14:creationId xmlns:p14="http://schemas.microsoft.com/office/powerpoint/2010/main" val="544678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9B0FB-3CBC-4432-B504-819D262D23C3}" type="datetimeFigureOut">
              <a:rPr lang="es-ES" smtClean="0"/>
              <a:t>7/4/24</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C0CC7-ED80-4F9D-A47D-49794436603B}" type="slidenum">
              <a:rPr lang="es-ES" smtClean="0"/>
              <a:t>‹#›</a:t>
            </a:fld>
            <a:endParaRPr lang="es-ES"/>
          </a:p>
        </p:txBody>
      </p:sp>
    </p:spTree>
    <p:extLst>
      <p:ext uri="{BB962C8B-B14F-4D97-AF65-F5344CB8AC3E}">
        <p14:creationId xmlns:p14="http://schemas.microsoft.com/office/powerpoint/2010/main" val="2866289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jpeg"/><Relationship Id="rId12"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9.jpeg"/><Relationship Id="rId11" Type="http://schemas.microsoft.com/office/2007/relationships/hdphoto" Target="../media/hdphoto4.wdp"/><Relationship Id="rId5" Type="http://schemas.microsoft.com/office/2007/relationships/hdphoto" Target="../media/hdphoto3.wdp"/><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3.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4" y="-3612931"/>
            <a:ext cx="12192000" cy="12192000"/>
          </a:xfrm>
          <a:prstGeom prst="rect">
            <a:avLst/>
          </a:prstGeom>
        </p:spPr>
      </p:pic>
      <p:sp>
        <p:nvSpPr>
          <p:cNvPr id="2" name="CuadroTexto 1"/>
          <p:cNvSpPr txBox="1"/>
          <p:nvPr/>
        </p:nvSpPr>
        <p:spPr>
          <a:xfrm>
            <a:off x="485689" y="-899938"/>
            <a:ext cx="8293104" cy="1107996"/>
          </a:xfrm>
          <a:prstGeom prst="rect">
            <a:avLst/>
          </a:prstGeom>
          <a:noFill/>
        </p:spPr>
        <p:txBody>
          <a:bodyPr wrap="none" rtlCol="0">
            <a:spAutoFit/>
          </a:bodyPr>
          <a:lstStyle/>
          <a:p>
            <a:r>
              <a:rPr lang="es-ES" sz="6600" dirty="0">
                <a:solidFill>
                  <a:schemeClr val="bg1"/>
                </a:solidFill>
                <a:latin typeface="Arial" panose="020B0604020202020204" pitchFamily="34" charset="0"/>
                <a:cs typeface="Arial" panose="020B0604020202020204" pitchFamily="34" charset="0"/>
              </a:rPr>
              <a:t>PLANT CELL WALLS</a:t>
            </a:r>
          </a:p>
        </p:txBody>
      </p:sp>
      <p:sp>
        <p:nvSpPr>
          <p:cNvPr id="3" name="CuadroTexto 2"/>
          <p:cNvSpPr txBox="1"/>
          <p:nvPr/>
        </p:nvSpPr>
        <p:spPr>
          <a:xfrm>
            <a:off x="6573631" y="4707582"/>
            <a:ext cx="5253426" cy="1938992"/>
          </a:xfrm>
          <a:prstGeom prst="rect">
            <a:avLst/>
          </a:prstGeom>
          <a:noFill/>
        </p:spPr>
        <p:txBody>
          <a:bodyPr wrap="none" rtlCol="0">
            <a:spAutoFit/>
          </a:bodyPr>
          <a:lstStyle/>
          <a:p>
            <a:pPr algn="r"/>
            <a:r>
              <a:rPr lang="es-ES" sz="2400" dirty="0">
                <a:solidFill>
                  <a:schemeClr val="bg1"/>
                </a:solidFill>
                <a:latin typeface="Arial" panose="020B0604020202020204" pitchFamily="34" charset="0"/>
                <a:cs typeface="Arial" panose="020B0604020202020204" pitchFamily="34" charset="0"/>
              </a:rPr>
              <a:t>Alberto Echevarría-Poza</a:t>
            </a:r>
          </a:p>
          <a:p>
            <a:pPr algn="r"/>
            <a:r>
              <a:rPr lang="es-ES" sz="2400" dirty="0">
                <a:solidFill>
                  <a:schemeClr val="bg1"/>
                </a:solidFill>
                <a:latin typeface="Arial" panose="020B0604020202020204" pitchFamily="34" charset="0"/>
                <a:cs typeface="Arial" panose="020B0604020202020204" pitchFamily="34" charset="0"/>
              </a:rPr>
              <a:t>ae449@cam.ac.uk</a:t>
            </a:r>
          </a:p>
          <a:p>
            <a:pPr algn="r"/>
            <a:r>
              <a:rPr lang="es-ES" sz="2400" dirty="0">
                <a:solidFill>
                  <a:schemeClr val="bg1"/>
                </a:solidFill>
                <a:latin typeface="Arial" panose="020B0604020202020204" pitchFamily="34" charset="0"/>
                <a:cs typeface="Arial" panose="020B0604020202020204" pitchFamily="34" charset="0"/>
              </a:rPr>
              <a:t>PhD </a:t>
            </a:r>
            <a:r>
              <a:rPr lang="es-ES" sz="2400" dirty="0" err="1">
                <a:solidFill>
                  <a:schemeClr val="bg1"/>
                </a:solidFill>
                <a:latin typeface="Arial" panose="020B0604020202020204" pitchFamily="34" charset="0"/>
                <a:cs typeface="Arial" panose="020B0604020202020204" pitchFamily="34" charset="0"/>
              </a:rPr>
              <a:t>candidate</a:t>
            </a:r>
            <a:r>
              <a:rPr lang="es-ES" sz="2400" dirty="0">
                <a:solidFill>
                  <a:schemeClr val="bg1"/>
                </a:solidFill>
                <a:latin typeface="Arial" panose="020B0604020202020204" pitchFamily="34" charset="0"/>
                <a:cs typeface="Arial" panose="020B0604020202020204" pitchFamily="34" charset="0"/>
              </a:rPr>
              <a:t> in </a:t>
            </a:r>
            <a:r>
              <a:rPr lang="es-ES" sz="2400" dirty="0" err="1">
                <a:solidFill>
                  <a:schemeClr val="bg1"/>
                </a:solidFill>
                <a:latin typeface="Arial" panose="020B0604020202020204" pitchFamily="34" charset="0"/>
                <a:cs typeface="Arial" panose="020B0604020202020204" pitchFamily="34" charset="0"/>
              </a:rPr>
              <a:t>Biochemistry</a:t>
            </a:r>
            <a:endParaRPr lang="es-ES" sz="2400" dirty="0">
              <a:solidFill>
                <a:schemeClr val="bg1"/>
              </a:solidFill>
              <a:latin typeface="Arial" panose="020B0604020202020204" pitchFamily="34" charset="0"/>
              <a:cs typeface="Arial" panose="020B0604020202020204" pitchFamily="34" charset="0"/>
            </a:endParaRPr>
          </a:p>
          <a:p>
            <a:pPr algn="r"/>
            <a:r>
              <a:rPr lang="es-ES" sz="2400" dirty="0" err="1">
                <a:solidFill>
                  <a:schemeClr val="bg1"/>
                </a:solidFill>
                <a:latin typeface="Arial" panose="020B0604020202020204" pitchFamily="34" charset="0"/>
                <a:cs typeface="Arial" panose="020B0604020202020204" pitchFamily="34" charset="0"/>
              </a:rPr>
              <a:t>Dupree</a:t>
            </a:r>
            <a:r>
              <a:rPr lang="es-ES" sz="2400" dirty="0">
                <a:solidFill>
                  <a:schemeClr val="bg1"/>
                </a:solidFill>
                <a:latin typeface="Arial" panose="020B0604020202020204" pitchFamily="34" charset="0"/>
                <a:cs typeface="Arial" panose="020B0604020202020204" pitchFamily="34" charset="0"/>
              </a:rPr>
              <a:t> </a:t>
            </a:r>
            <a:r>
              <a:rPr lang="es-ES" sz="2400" dirty="0" err="1">
                <a:solidFill>
                  <a:schemeClr val="bg1"/>
                </a:solidFill>
                <a:latin typeface="Arial" panose="020B0604020202020204" pitchFamily="34" charset="0"/>
                <a:cs typeface="Arial" panose="020B0604020202020204" pitchFamily="34" charset="0"/>
              </a:rPr>
              <a:t>lab</a:t>
            </a:r>
            <a:r>
              <a:rPr lang="es-ES" sz="2400" dirty="0">
                <a:solidFill>
                  <a:schemeClr val="bg1"/>
                </a:solidFill>
                <a:latin typeface="Arial" panose="020B0604020202020204" pitchFamily="34" charset="0"/>
                <a:cs typeface="Arial" panose="020B0604020202020204" pitchFamily="34" charset="0"/>
              </a:rPr>
              <a:t> - </a:t>
            </a:r>
            <a:r>
              <a:rPr lang="es-ES" sz="2400" dirty="0" err="1">
                <a:solidFill>
                  <a:schemeClr val="bg1"/>
                </a:solidFill>
                <a:latin typeface="Arial" panose="020B0604020202020204" pitchFamily="34" charset="0"/>
                <a:cs typeface="Arial" panose="020B0604020202020204" pitchFamily="34" charset="0"/>
              </a:rPr>
              <a:t>University</a:t>
            </a:r>
            <a:r>
              <a:rPr lang="es-ES" sz="2400" dirty="0">
                <a:solidFill>
                  <a:schemeClr val="bg1"/>
                </a:solidFill>
                <a:latin typeface="Arial" panose="020B0604020202020204" pitchFamily="34" charset="0"/>
                <a:cs typeface="Arial" panose="020B0604020202020204" pitchFamily="34" charset="0"/>
              </a:rPr>
              <a:t> of Cambridge</a:t>
            </a:r>
          </a:p>
          <a:p>
            <a:pPr algn="r"/>
            <a:r>
              <a:rPr lang="es-ES" sz="2400" dirty="0" err="1">
                <a:solidFill>
                  <a:schemeClr val="bg1"/>
                </a:solidFill>
                <a:latin typeface="Arial" panose="020B0604020202020204" pitchFamily="34" charset="0"/>
                <a:cs typeface="Arial" panose="020B0604020202020204" pitchFamily="34" charset="0"/>
              </a:rPr>
              <a:t>January</a:t>
            </a:r>
            <a:r>
              <a:rPr lang="es-ES" sz="2400" dirty="0">
                <a:solidFill>
                  <a:schemeClr val="bg1"/>
                </a:solidFill>
                <a:latin typeface="Arial" panose="020B0604020202020204" pitchFamily="34" charset="0"/>
                <a:cs typeface="Arial" panose="020B0604020202020204" pitchFamily="34" charset="0"/>
              </a:rPr>
              <a:t> 2023</a:t>
            </a:r>
          </a:p>
        </p:txBody>
      </p:sp>
    </p:spTree>
    <p:extLst>
      <p:ext uri="{BB962C8B-B14F-4D97-AF65-F5344CB8AC3E}">
        <p14:creationId xmlns:p14="http://schemas.microsoft.com/office/powerpoint/2010/main" val="2987350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789941" y="793865"/>
            <a:ext cx="1788159" cy="1734063"/>
            <a:chOff x="789941" y="235065"/>
            <a:chExt cx="1788159" cy="1734063"/>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 r="78272" b="77565"/>
            <a:stretch/>
          </p:blipFill>
          <p:spPr>
            <a:xfrm>
              <a:off x="789941" y="248054"/>
              <a:ext cx="1788159" cy="1721074"/>
            </a:xfrm>
            <a:prstGeom prst="rect">
              <a:avLst/>
            </a:prstGeom>
          </p:spPr>
        </p:pic>
        <p:sp>
          <p:nvSpPr>
            <p:cNvPr id="28" name="Rectangle 27"/>
            <p:cNvSpPr/>
            <p:nvPr/>
          </p:nvSpPr>
          <p:spPr>
            <a:xfrm>
              <a:off x="1906588" y="1511415"/>
              <a:ext cx="134937"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9" name="Rectangle 28"/>
            <p:cNvSpPr/>
            <p:nvPr/>
          </p:nvSpPr>
          <p:spPr>
            <a:xfrm>
              <a:off x="1592263" y="235065"/>
              <a:ext cx="134937"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0" name="Rectangle 29"/>
            <p:cNvSpPr/>
            <p:nvPr/>
          </p:nvSpPr>
          <p:spPr>
            <a:xfrm>
              <a:off x="989013" y="639533"/>
              <a:ext cx="134937"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1" name="Rectangle 30"/>
            <p:cNvSpPr/>
            <p:nvPr/>
          </p:nvSpPr>
          <p:spPr>
            <a:xfrm>
              <a:off x="1089025" y="1247890"/>
              <a:ext cx="134937"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grpSp>
        <p:nvGrpSpPr>
          <p:cNvPr id="37" name="Group 36"/>
          <p:cNvGrpSpPr/>
          <p:nvPr/>
        </p:nvGrpSpPr>
        <p:grpSpPr>
          <a:xfrm>
            <a:off x="3457890" y="851504"/>
            <a:ext cx="1694077" cy="1708373"/>
            <a:chOff x="3457890" y="292704"/>
            <a:chExt cx="1694077" cy="1708373"/>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7855" r="51559" b="77730"/>
            <a:stretch/>
          </p:blipFill>
          <p:spPr>
            <a:xfrm>
              <a:off x="3457890" y="292704"/>
              <a:ext cx="1694077" cy="1708373"/>
            </a:xfrm>
            <a:prstGeom prst="rect">
              <a:avLst/>
            </a:prstGeom>
          </p:spPr>
        </p:pic>
        <p:sp>
          <p:nvSpPr>
            <p:cNvPr id="33" name="Rectangle 32"/>
            <p:cNvSpPr/>
            <p:nvPr/>
          </p:nvSpPr>
          <p:spPr>
            <a:xfrm>
              <a:off x="3848630" y="420571"/>
              <a:ext cx="134937"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4" name="Rectangle 33"/>
            <p:cNvSpPr/>
            <p:nvPr/>
          </p:nvSpPr>
          <p:spPr>
            <a:xfrm>
              <a:off x="4139143" y="292704"/>
              <a:ext cx="134937"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5" name="Rectangle 34"/>
            <p:cNvSpPr/>
            <p:nvPr/>
          </p:nvSpPr>
          <p:spPr>
            <a:xfrm>
              <a:off x="3639080" y="1290521"/>
              <a:ext cx="134937"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6" name="Rectangle 35"/>
            <p:cNvSpPr/>
            <p:nvPr/>
          </p:nvSpPr>
          <p:spPr>
            <a:xfrm>
              <a:off x="4504268" y="1561983"/>
              <a:ext cx="134937"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grpSp>
        <p:nvGrpSpPr>
          <p:cNvPr id="42" name="Group 41"/>
          <p:cNvGrpSpPr/>
          <p:nvPr/>
        </p:nvGrpSpPr>
        <p:grpSpPr>
          <a:xfrm>
            <a:off x="6623475" y="1049828"/>
            <a:ext cx="1771226" cy="1767660"/>
            <a:chOff x="6623475" y="491028"/>
            <a:chExt cx="1771226" cy="176766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2238" r="26240" b="76985"/>
            <a:stretch/>
          </p:blipFill>
          <p:spPr>
            <a:xfrm>
              <a:off x="6623475" y="493163"/>
              <a:ext cx="1771226" cy="1765525"/>
            </a:xfrm>
            <a:prstGeom prst="rect">
              <a:avLst/>
            </a:prstGeom>
          </p:spPr>
        </p:pic>
        <p:sp>
          <p:nvSpPr>
            <p:cNvPr id="38" name="Rectangle 37"/>
            <p:cNvSpPr/>
            <p:nvPr/>
          </p:nvSpPr>
          <p:spPr>
            <a:xfrm>
              <a:off x="6805565" y="886861"/>
              <a:ext cx="134937"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9" name="Rectangle 38"/>
            <p:cNvSpPr/>
            <p:nvPr/>
          </p:nvSpPr>
          <p:spPr>
            <a:xfrm>
              <a:off x="6873033" y="1477913"/>
              <a:ext cx="134937"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0" name="Rectangle 39"/>
            <p:cNvSpPr/>
            <p:nvPr/>
          </p:nvSpPr>
          <p:spPr>
            <a:xfrm>
              <a:off x="7393733" y="491028"/>
              <a:ext cx="134937"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1" name="Rectangle 40"/>
            <p:cNvSpPr/>
            <p:nvPr/>
          </p:nvSpPr>
          <p:spPr>
            <a:xfrm>
              <a:off x="7671366" y="689352"/>
              <a:ext cx="134937"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grpSp>
        <p:nvGrpSpPr>
          <p:cNvPr id="44" name="Group 43"/>
          <p:cNvGrpSpPr/>
          <p:nvPr/>
        </p:nvGrpSpPr>
        <p:grpSpPr>
          <a:xfrm>
            <a:off x="9633588" y="1051963"/>
            <a:ext cx="1695449" cy="1822676"/>
            <a:chOff x="9633588" y="493163"/>
            <a:chExt cx="1695449" cy="1822676"/>
          </a:xfrm>
        </p:grpSpPr>
        <p:grpSp>
          <p:nvGrpSpPr>
            <p:cNvPr id="27" name="Group 26"/>
            <p:cNvGrpSpPr/>
            <p:nvPr/>
          </p:nvGrpSpPr>
          <p:grpSpPr>
            <a:xfrm>
              <a:off x="9633588" y="493163"/>
              <a:ext cx="1695449" cy="1822676"/>
              <a:chOff x="9544472" y="374111"/>
              <a:chExt cx="1695449" cy="1822676"/>
            </a:xfrm>
          </p:grpSpPr>
          <p:grpSp>
            <p:nvGrpSpPr>
              <p:cNvPr id="24" name="Group 23"/>
              <p:cNvGrpSpPr/>
              <p:nvPr/>
            </p:nvGrpSpPr>
            <p:grpSpPr>
              <a:xfrm>
                <a:off x="9544472" y="374111"/>
                <a:ext cx="1695449" cy="1822676"/>
                <a:chOff x="9544472" y="374111"/>
                <a:chExt cx="1695449" cy="1822676"/>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9398" b="76240"/>
                <a:stretch/>
              </p:blipFill>
              <p:spPr>
                <a:xfrm>
                  <a:off x="9544472" y="374111"/>
                  <a:ext cx="1695449" cy="1822676"/>
                </a:xfrm>
                <a:prstGeom prst="rect">
                  <a:avLst/>
                </a:prstGeom>
              </p:spPr>
            </p:pic>
            <p:sp>
              <p:nvSpPr>
                <p:cNvPr id="20" name="Rectangle 19"/>
                <p:cNvSpPr/>
                <p:nvPr/>
              </p:nvSpPr>
              <p:spPr>
                <a:xfrm>
                  <a:off x="10553280" y="619643"/>
                  <a:ext cx="313267" cy="296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v</a:t>
                  </a:r>
                </a:p>
              </p:txBody>
            </p:sp>
            <p:sp>
              <p:nvSpPr>
                <p:cNvPr id="23" name="Rectangle 22"/>
                <p:cNvSpPr/>
                <p:nvPr/>
              </p:nvSpPr>
              <p:spPr>
                <a:xfrm>
                  <a:off x="9660046" y="1852910"/>
                  <a:ext cx="419521" cy="296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17488" t="77068" r="77934" b="17489"/>
              <a:stretch/>
            </p:blipFill>
            <p:spPr>
              <a:xfrm>
                <a:off x="10786534" y="606943"/>
                <a:ext cx="376767" cy="417524"/>
              </a:xfrm>
              <a:prstGeom prst="rect">
                <a:avLst/>
              </a:prstGeom>
            </p:spPr>
          </p:pic>
        </p:grpSp>
        <p:sp>
          <p:nvSpPr>
            <p:cNvPr id="43" name="Rectangle 42"/>
            <p:cNvSpPr/>
            <p:nvPr/>
          </p:nvSpPr>
          <p:spPr>
            <a:xfrm>
              <a:off x="10125819" y="1760307"/>
              <a:ext cx="134937"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grpSp>
        <p:nvGrpSpPr>
          <p:cNvPr id="48" name="Group 47"/>
          <p:cNvGrpSpPr/>
          <p:nvPr/>
        </p:nvGrpSpPr>
        <p:grpSpPr>
          <a:xfrm>
            <a:off x="9543136" y="3054866"/>
            <a:ext cx="1697566" cy="1598624"/>
            <a:chOff x="9245601" y="2749009"/>
            <a:chExt cx="1697566" cy="1598624"/>
          </a:xfrm>
        </p:grpSpPr>
        <p:grpSp>
          <p:nvGrpSpPr>
            <p:cNvPr id="18" name="Group 17"/>
            <p:cNvGrpSpPr/>
            <p:nvPr/>
          </p:nvGrpSpPr>
          <p:grpSpPr>
            <a:xfrm>
              <a:off x="9245601" y="2749009"/>
              <a:ext cx="1697566" cy="1598624"/>
              <a:chOff x="9245601" y="2749009"/>
              <a:chExt cx="1697566" cy="1598624"/>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262" t="77068" r="77934" b="2569"/>
              <a:stretch/>
            </p:blipFill>
            <p:spPr>
              <a:xfrm>
                <a:off x="9313332" y="2749009"/>
                <a:ext cx="1629835" cy="1562101"/>
              </a:xfrm>
              <a:prstGeom prst="rect">
                <a:avLst/>
              </a:prstGeom>
            </p:spPr>
          </p:pic>
          <p:sp>
            <p:nvSpPr>
              <p:cNvPr id="17" name="Rectangle 16"/>
              <p:cNvSpPr/>
              <p:nvPr/>
            </p:nvSpPr>
            <p:spPr>
              <a:xfrm>
                <a:off x="9245601" y="4051300"/>
                <a:ext cx="313267" cy="296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sp>
          <p:nvSpPr>
            <p:cNvPr id="45" name="Rectangle 44"/>
            <p:cNvSpPr/>
            <p:nvPr/>
          </p:nvSpPr>
          <p:spPr>
            <a:xfrm>
              <a:off x="9825035" y="3736238"/>
              <a:ext cx="134937" cy="238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6" name="Rectangle 45"/>
            <p:cNvSpPr/>
            <p:nvPr/>
          </p:nvSpPr>
          <p:spPr>
            <a:xfrm>
              <a:off x="10264458" y="3798792"/>
              <a:ext cx="108268" cy="238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grpSp>
        <p:nvGrpSpPr>
          <p:cNvPr id="51" name="Group 50"/>
          <p:cNvGrpSpPr/>
          <p:nvPr/>
        </p:nvGrpSpPr>
        <p:grpSpPr>
          <a:xfrm>
            <a:off x="3277892" y="3066779"/>
            <a:ext cx="2160323" cy="1695451"/>
            <a:chOff x="3871916" y="2682335"/>
            <a:chExt cx="2160323" cy="1695451"/>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8014" r="76010" b="29885"/>
            <a:stretch/>
          </p:blipFill>
          <p:spPr>
            <a:xfrm>
              <a:off x="3871916" y="2682335"/>
              <a:ext cx="1974317" cy="1695451"/>
            </a:xfrm>
            <a:prstGeom prst="rect">
              <a:avLst/>
            </a:prstGeom>
          </p:spPr>
        </p:pic>
        <p:sp>
          <p:nvSpPr>
            <p:cNvPr id="49" name="Rectangle 48"/>
            <p:cNvSpPr/>
            <p:nvPr/>
          </p:nvSpPr>
          <p:spPr>
            <a:xfrm>
              <a:off x="5718972" y="3499369"/>
              <a:ext cx="313267" cy="296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v</a:t>
              </a:r>
            </a:p>
          </p:txBody>
        </p:sp>
        <p:sp>
          <p:nvSpPr>
            <p:cNvPr id="50" name="Rectangle 49"/>
            <p:cNvSpPr/>
            <p:nvPr/>
          </p:nvSpPr>
          <p:spPr>
            <a:xfrm>
              <a:off x="4139142" y="2849011"/>
              <a:ext cx="134937"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grpSp>
        <p:nvGrpSpPr>
          <p:cNvPr id="54" name="Group 53"/>
          <p:cNvGrpSpPr/>
          <p:nvPr/>
        </p:nvGrpSpPr>
        <p:grpSpPr>
          <a:xfrm>
            <a:off x="854867" y="3232669"/>
            <a:ext cx="1744665" cy="1460499"/>
            <a:chOff x="1252535" y="2917287"/>
            <a:chExt cx="1744665" cy="1460499"/>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3844" t="27733" r="4957" b="53228"/>
            <a:stretch/>
          </p:blipFill>
          <p:spPr>
            <a:xfrm>
              <a:off x="1252535" y="2917287"/>
              <a:ext cx="1744665" cy="1460499"/>
            </a:xfrm>
            <a:prstGeom prst="rect">
              <a:avLst/>
            </a:prstGeom>
          </p:spPr>
        </p:pic>
        <p:sp>
          <p:nvSpPr>
            <p:cNvPr id="52" name="Rectangle 51"/>
            <p:cNvSpPr/>
            <p:nvPr/>
          </p:nvSpPr>
          <p:spPr>
            <a:xfrm>
              <a:off x="1405467" y="2961826"/>
              <a:ext cx="134937"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53" name="Rectangle 52"/>
            <p:cNvSpPr/>
            <p:nvPr/>
          </p:nvSpPr>
          <p:spPr>
            <a:xfrm>
              <a:off x="1472935" y="3548842"/>
              <a:ext cx="134937"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grpSp>
        <p:nvGrpSpPr>
          <p:cNvPr id="70" name="Group 69"/>
          <p:cNvGrpSpPr/>
          <p:nvPr/>
        </p:nvGrpSpPr>
        <p:grpSpPr>
          <a:xfrm>
            <a:off x="3315531" y="4973432"/>
            <a:ext cx="2212909" cy="1847849"/>
            <a:chOff x="3156431" y="4746948"/>
            <a:chExt cx="2212909" cy="1847849"/>
          </a:xfrm>
        </p:grpSpPr>
        <p:grpSp>
          <p:nvGrpSpPr>
            <p:cNvPr id="58" name="Group 57"/>
            <p:cNvGrpSpPr/>
            <p:nvPr/>
          </p:nvGrpSpPr>
          <p:grpSpPr>
            <a:xfrm>
              <a:off x="3156431" y="4746948"/>
              <a:ext cx="1796570" cy="1847849"/>
              <a:chOff x="3156431" y="4746948"/>
              <a:chExt cx="1796570" cy="1847849"/>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75328" t="47103" r="2841" b="28809"/>
              <a:stretch/>
            </p:blipFill>
            <p:spPr>
              <a:xfrm>
                <a:off x="3156431" y="4746948"/>
                <a:ext cx="1796570" cy="1847849"/>
              </a:xfrm>
              <a:prstGeom prst="rect">
                <a:avLst/>
              </a:prstGeom>
            </p:spPr>
          </p:pic>
          <p:sp>
            <p:nvSpPr>
              <p:cNvPr id="55" name="Rectangle 54"/>
              <p:cNvSpPr/>
              <p:nvPr/>
            </p:nvSpPr>
            <p:spPr>
              <a:xfrm>
                <a:off x="3322953" y="4746948"/>
                <a:ext cx="134937"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56" name="Rectangle 55"/>
              <p:cNvSpPr/>
              <p:nvPr/>
            </p:nvSpPr>
            <p:spPr>
              <a:xfrm>
                <a:off x="3736979" y="5620714"/>
                <a:ext cx="134937"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57" name="Rectangle 56"/>
              <p:cNvSpPr/>
              <p:nvPr/>
            </p:nvSpPr>
            <p:spPr>
              <a:xfrm>
                <a:off x="4504267" y="5868043"/>
                <a:ext cx="134937"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sp>
          <p:nvSpPr>
            <p:cNvPr id="69" name="TextBox 68"/>
            <p:cNvSpPr txBox="1"/>
            <p:nvPr/>
          </p:nvSpPr>
          <p:spPr>
            <a:xfrm>
              <a:off x="3260121" y="6167529"/>
              <a:ext cx="2109219" cy="307777"/>
            </a:xfrm>
            <a:prstGeom prst="rect">
              <a:avLst/>
            </a:prstGeom>
            <a:solidFill>
              <a:schemeClr val="bg1"/>
            </a:solidFill>
          </p:spPr>
          <p:txBody>
            <a:bodyPr wrap="square" rtlCol="0">
              <a:spAutoFit/>
            </a:bodyPr>
            <a:lstStyle/>
            <a:p>
              <a:r>
                <a:rPr lang="en-GB" sz="1400" dirty="0" err="1">
                  <a:latin typeface="Arial" panose="020B0604020202020204" pitchFamily="34" charset="0"/>
                  <a:cs typeface="Arial" panose="020B0604020202020204" pitchFamily="34" charset="0"/>
                </a:rPr>
                <a:t>arabinofuranose</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Ara</a:t>
              </a:r>
              <a:r>
                <a:rPr lang="en-GB" sz="1400" i="1" dirty="0" err="1">
                  <a:latin typeface="Arial" panose="020B0604020202020204" pitchFamily="34" charset="0"/>
                  <a:cs typeface="Arial" panose="020B0604020202020204" pitchFamily="34" charset="0"/>
                </a:rPr>
                <a:t>f</a:t>
              </a:r>
              <a:r>
                <a:rPr lang="en-GB" sz="1400" dirty="0">
                  <a:latin typeface="Arial" panose="020B0604020202020204" pitchFamily="34" charset="0"/>
                  <a:cs typeface="Arial" panose="020B0604020202020204" pitchFamily="34" charset="0"/>
                </a:rPr>
                <a:t>)</a:t>
              </a:r>
            </a:p>
          </p:txBody>
        </p:sp>
      </p:grpSp>
      <p:grpSp>
        <p:nvGrpSpPr>
          <p:cNvPr id="68" name="Group 67"/>
          <p:cNvGrpSpPr/>
          <p:nvPr/>
        </p:nvGrpSpPr>
        <p:grpSpPr>
          <a:xfrm>
            <a:off x="6419761" y="2964103"/>
            <a:ext cx="2203337" cy="1659734"/>
            <a:chOff x="6569459" y="2701557"/>
            <a:chExt cx="2203337" cy="1659734"/>
          </a:xfrm>
        </p:grpSpPr>
        <p:grpSp>
          <p:nvGrpSpPr>
            <p:cNvPr id="16" name="Group 15"/>
            <p:cNvGrpSpPr/>
            <p:nvPr/>
          </p:nvGrpSpPr>
          <p:grpSpPr>
            <a:xfrm>
              <a:off x="6830221" y="2701557"/>
              <a:ext cx="1685129" cy="1133843"/>
              <a:chOff x="6830221" y="2701557"/>
              <a:chExt cx="1685129" cy="1133843"/>
            </a:xfrm>
          </p:grpSpPr>
          <p:grpSp>
            <p:nvGrpSpPr>
              <p:cNvPr id="14" name="Group 13"/>
              <p:cNvGrpSpPr/>
              <p:nvPr/>
            </p:nvGrpSpPr>
            <p:grpSpPr>
              <a:xfrm>
                <a:off x="6830221" y="2701557"/>
                <a:ext cx="1616916" cy="1133843"/>
                <a:chOff x="6830221" y="2701557"/>
                <a:chExt cx="1616916" cy="1133843"/>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b="13580"/>
                <a:stretch/>
              </p:blipFill>
              <p:spPr>
                <a:xfrm>
                  <a:off x="6830221" y="2701557"/>
                  <a:ext cx="1616916" cy="1133843"/>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9184" t="48684" r="84489" b="48716"/>
                <a:stretch/>
              </p:blipFill>
              <p:spPr>
                <a:xfrm>
                  <a:off x="7478485" y="2919413"/>
                  <a:ext cx="520700" cy="199390"/>
                </a:xfrm>
                <a:prstGeom prst="rect">
                  <a:avLst/>
                </a:prstGeom>
              </p:spPr>
            </p:pic>
          </p:gr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8721" t="57561" r="77536" b="38693"/>
              <a:stretch/>
            </p:blipFill>
            <p:spPr>
              <a:xfrm>
                <a:off x="8207375" y="3530060"/>
                <a:ext cx="307975" cy="287339"/>
              </a:xfrm>
              <a:prstGeom prst="rect">
                <a:avLst/>
              </a:prstGeom>
            </p:spPr>
          </p:pic>
        </p:grpSp>
        <p:pic>
          <p:nvPicPr>
            <p:cNvPr id="59" name="Picture 58"/>
            <p:cNvPicPr>
              <a:picLocks noChangeAspect="1"/>
            </p:cNvPicPr>
            <p:nvPr/>
          </p:nvPicPr>
          <p:blipFill rotWithShape="1">
            <a:blip r:embed="rId3">
              <a:extLst>
                <a:ext uri="{28A0092B-C50C-407E-A947-70E740481C1C}">
                  <a14:useLocalDpi xmlns:a14="http://schemas.microsoft.com/office/drawing/2010/main" val="0"/>
                </a:ext>
              </a:extLst>
            </a:blip>
            <a:srcRect l="27855" t="19049" r="63029" b="77730"/>
            <a:stretch/>
          </p:blipFill>
          <p:spPr>
            <a:xfrm>
              <a:off x="6569459" y="4097100"/>
              <a:ext cx="750142" cy="247065"/>
            </a:xfrm>
            <a:prstGeom prst="rect">
              <a:avLst/>
            </a:prstGeom>
          </p:spPr>
        </p:pic>
        <p:pic>
          <p:nvPicPr>
            <p:cNvPr id="60" name="Picture 59"/>
            <p:cNvPicPr>
              <a:picLocks noChangeAspect="1"/>
            </p:cNvPicPr>
            <p:nvPr/>
          </p:nvPicPr>
          <p:blipFill rotWithShape="1">
            <a:blip r:embed="rId3">
              <a:extLst>
                <a:ext uri="{28A0092B-C50C-407E-A947-70E740481C1C}">
                  <a14:useLocalDpi xmlns:a14="http://schemas.microsoft.com/office/drawing/2010/main" val="0"/>
                </a:ext>
              </a:extLst>
            </a:blip>
            <a:srcRect l="6332" t="66630" r="76010" b="29885"/>
            <a:stretch/>
          </p:blipFill>
          <p:spPr>
            <a:xfrm>
              <a:off x="7319601" y="4093925"/>
              <a:ext cx="1453195" cy="267366"/>
            </a:xfrm>
            <a:prstGeom prst="rect">
              <a:avLst/>
            </a:prstGeom>
          </p:spPr>
        </p:pic>
        <p:pic>
          <p:nvPicPr>
            <p:cNvPr id="67" name="Picture 66"/>
            <p:cNvPicPr>
              <a:picLocks noChangeAspect="1"/>
            </p:cNvPicPr>
            <p:nvPr/>
          </p:nvPicPr>
          <p:blipFill rotWithShape="1">
            <a:blip r:embed="rId3">
              <a:extLst>
                <a:ext uri="{28A0092B-C50C-407E-A947-70E740481C1C}">
                  <a14:useLocalDpi xmlns:a14="http://schemas.microsoft.com/office/drawing/2010/main" val="0"/>
                </a:ext>
              </a:extLst>
            </a:blip>
            <a:srcRect l="41733" t="19207" r="54968" b="77730"/>
            <a:stretch/>
          </p:blipFill>
          <p:spPr>
            <a:xfrm>
              <a:off x="8324553" y="4109215"/>
              <a:ext cx="271463" cy="234950"/>
            </a:xfrm>
            <a:prstGeom prst="rect">
              <a:avLst/>
            </a:prstGeom>
          </p:spPr>
        </p:pic>
      </p:grpSp>
      <p:grpSp>
        <p:nvGrpSpPr>
          <p:cNvPr id="73" name="Group 72"/>
          <p:cNvGrpSpPr/>
          <p:nvPr/>
        </p:nvGrpSpPr>
        <p:grpSpPr>
          <a:xfrm>
            <a:off x="6535550" y="4905344"/>
            <a:ext cx="2724063" cy="1796446"/>
            <a:chOff x="8095824" y="4749064"/>
            <a:chExt cx="2724063" cy="1796446"/>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5824" y="4749064"/>
              <a:ext cx="2164932" cy="1223658"/>
            </a:xfrm>
            <a:prstGeom prst="rect">
              <a:avLst/>
            </a:prstGeom>
          </p:spPr>
        </p:pic>
        <p:sp>
          <p:nvSpPr>
            <p:cNvPr id="71" name="TextBox 70"/>
            <p:cNvSpPr txBox="1"/>
            <p:nvPr/>
          </p:nvSpPr>
          <p:spPr>
            <a:xfrm>
              <a:off x="8302464" y="6237733"/>
              <a:ext cx="2517423" cy="307777"/>
            </a:xfrm>
            <a:prstGeom prst="rect">
              <a:avLst/>
            </a:prstGeom>
            <a:solidFill>
              <a:schemeClr val="bg1"/>
            </a:solidFill>
          </p:spPr>
          <p:txBody>
            <a:bodyPr wrap="square" rtlCol="0">
              <a:spAutoFit/>
            </a:bodyPr>
            <a:lstStyle/>
            <a:p>
              <a:r>
                <a:rPr lang="en-GB" sz="1400" dirty="0" err="1">
                  <a:latin typeface="Arial" panose="020B0604020202020204" pitchFamily="34" charset="0"/>
                  <a:cs typeface="Arial" panose="020B0604020202020204" pitchFamily="34" charset="0"/>
                </a:rPr>
                <a:t>arabinopyranose</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Ara</a:t>
              </a:r>
              <a:r>
                <a:rPr lang="en-GB" sz="1400" i="1" dirty="0" err="1">
                  <a:latin typeface="Arial" panose="020B0604020202020204" pitchFamily="34" charset="0"/>
                  <a:cs typeface="Arial" panose="020B0604020202020204" pitchFamily="34" charset="0"/>
                </a:rPr>
                <a:t>p</a:t>
              </a:r>
              <a:r>
                <a:rPr lang="en-GB" sz="1400" dirty="0">
                  <a:latin typeface="Arial" panose="020B0604020202020204" pitchFamily="34" charset="0"/>
                  <a:cs typeface="Arial" panose="020B0604020202020204" pitchFamily="34" charset="0"/>
                </a:rPr>
                <a:t>)</a:t>
              </a:r>
            </a:p>
          </p:txBody>
        </p:sp>
      </p:grpSp>
      <p:sp>
        <p:nvSpPr>
          <p:cNvPr id="61" name="CuadroTexto 73"/>
          <p:cNvSpPr txBox="1"/>
          <p:nvPr/>
        </p:nvSpPr>
        <p:spPr>
          <a:xfrm>
            <a:off x="1501595" y="1087522"/>
            <a:ext cx="312906" cy="369332"/>
          </a:xfrm>
          <a:prstGeom prst="rect">
            <a:avLst/>
          </a:prstGeom>
          <a:noFill/>
        </p:spPr>
        <p:txBody>
          <a:bodyPr wrap="none" rtlCol="0">
            <a:spAutoFit/>
          </a:bodyPr>
          <a:lstStyle/>
          <a:p>
            <a:r>
              <a:rPr lang="es-ES" b="1" dirty="0">
                <a:solidFill>
                  <a:srgbClr val="00B050"/>
                </a:solidFill>
                <a:latin typeface="Arial" panose="020B0604020202020204" pitchFamily="34" charset="0"/>
                <a:cs typeface="Arial" panose="020B0604020202020204" pitchFamily="34" charset="0"/>
              </a:rPr>
              <a:t>6</a:t>
            </a:r>
          </a:p>
        </p:txBody>
      </p:sp>
      <p:sp>
        <p:nvSpPr>
          <p:cNvPr id="62" name="CuadroTexto 73"/>
          <p:cNvSpPr txBox="1"/>
          <p:nvPr/>
        </p:nvSpPr>
        <p:spPr>
          <a:xfrm>
            <a:off x="2184309" y="1490898"/>
            <a:ext cx="312906" cy="369332"/>
          </a:xfrm>
          <a:prstGeom prst="rect">
            <a:avLst/>
          </a:prstGeom>
          <a:noFill/>
        </p:spPr>
        <p:txBody>
          <a:bodyPr wrap="none" rtlCol="0">
            <a:spAutoFit/>
          </a:bodyPr>
          <a:lstStyle/>
          <a:p>
            <a:r>
              <a:rPr lang="es-ES" b="1" dirty="0">
                <a:solidFill>
                  <a:srgbClr val="00B050"/>
                </a:solidFill>
                <a:latin typeface="Arial" panose="020B0604020202020204" pitchFamily="34" charset="0"/>
                <a:cs typeface="Arial" panose="020B0604020202020204" pitchFamily="34" charset="0"/>
              </a:rPr>
              <a:t>1</a:t>
            </a:r>
          </a:p>
        </p:txBody>
      </p:sp>
      <p:sp>
        <p:nvSpPr>
          <p:cNvPr id="63" name="CuadroTexto 73"/>
          <p:cNvSpPr txBox="1"/>
          <p:nvPr/>
        </p:nvSpPr>
        <p:spPr>
          <a:xfrm>
            <a:off x="1832800" y="1409162"/>
            <a:ext cx="312906" cy="369332"/>
          </a:xfrm>
          <a:prstGeom prst="rect">
            <a:avLst/>
          </a:prstGeom>
          <a:noFill/>
        </p:spPr>
        <p:txBody>
          <a:bodyPr wrap="none" rtlCol="0">
            <a:spAutoFit/>
          </a:bodyPr>
          <a:lstStyle/>
          <a:p>
            <a:r>
              <a:rPr lang="es-ES" b="1" dirty="0">
                <a:solidFill>
                  <a:srgbClr val="00B050"/>
                </a:solidFill>
                <a:latin typeface="Arial" panose="020B0604020202020204" pitchFamily="34" charset="0"/>
                <a:cs typeface="Arial" panose="020B0604020202020204" pitchFamily="34" charset="0"/>
              </a:rPr>
              <a:t>2</a:t>
            </a:r>
          </a:p>
        </p:txBody>
      </p:sp>
      <p:sp>
        <p:nvSpPr>
          <p:cNvPr id="64" name="CuadroTexto 73"/>
          <p:cNvSpPr txBox="1"/>
          <p:nvPr/>
        </p:nvSpPr>
        <p:spPr>
          <a:xfrm>
            <a:off x="1421707" y="1656644"/>
            <a:ext cx="312906" cy="369332"/>
          </a:xfrm>
          <a:prstGeom prst="rect">
            <a:avLst/>
          </a:prstGeom>
          <a:noFill/>
        </p:spPr>
        <p:txBody>
          <a:bodyPr wrap="none" rtlCol="0">
            <a:spAutoFit/>
          </a:bodyPr>
          <a:lstStyle/>
          <a:p>
            <a:r>
              <a:rPr lang="es-ES" b="1" dirty="0">
                <a:solidFill>
                  <a:srgbClr val="00B050"/>
                </a:solidFill>
                <a:latin typeface="Arial" panose="020B0604020202020204" pitchFamily="34" charset="0"/>
                <a:cs typeface="Arial" panose="020B0604020202020204" pitchFamily="34" charset="0"/>
              </a:rPr>
              <a:t>3</a:t>
            </a:r>
          </a:p>
        </p:txBody>
      </p:sp>
      <p:sp>
        <p:nvSpPr>
          <p:cNvPr id="65" name="CuadroTexto 73"/>
          <p:cNvSpPr txBox="1"/>
          <p:nvPr/>
        </p:nvSpPr>
        <p:spPr>
          <a:xfrm>
            <a:off x="1160337" y="1124225"/>
            <a:ext cx="312906" cy="369332"/>
          </a:xfrm>
          <a:prstGeom prst="rect">
            <a:avLst/>
          </a:prstGeom>
          <a:noFill/>
        </p:spPr>
        <p:txBody>
          <a:bodyPr wrap="none" rtlCol="0">
            <a:spAutoFit/>
          </a:bodyPr>
          <a:lstStyle/>
          <a:p>
            <a:r>
              <a:rPr lang="es-ES" b="1" dirty="0">
                <a:solidFill>
                  <a:srgbClr val="00B050"/>
                </a:solidFill>
                <a:latin typeface="Arial" panose="020B0604020202020204" pitchFamily="34" charset="0"/>
                <a:cs typeface="Arial" panose="020B0604020202020204" pitchFamily="34" charset="0"/>
              </a:rPr>
              <a:t>4</a:t>
            </a:r>
          </a:p>
        </p:txBody>
      </p:sp>
      <p:sp>
        <p:nvSpPr>
          <p:cNvPr id="66" name="CuadroTexto 73"/>
          <p:cNvSpPr txBox="1"/>
          <p:nvPr/>
        </p:nvSpPr>
        <p:spPr>
          <a:xfrm>
            <a:off x="1599505" y="1332987"/>
            <a:ext cx="312906" cy="369332"/>
          </a:xfrm>
          <a:prstGeom prst="rect">
            <a:avLst/>
          </a:prstGeom>
          <a:noFill/>
        </p:spPr>
        <p:txBody>
          <a:bodyPr wrap="none" rtlCol="0">
            <a:spAutoFit/>
          </a:bodyPr>
          <a:lstStyle/>
          <a:p>
            <a:r>
              <a:rPr lang="es-ES" b="1" dirty="0">
                <a:solidFill>
                  <a:srgbClr val="00B050"/>
                </a:solidFill>
                <a:latin typeface="Arial" panose="020B0604020202020204" pitchFamily="34" charset="0"/>
                <a:cs typeface="Arial" panose="020B0604020202020204" pitchFamily="34" charset="0"/>
              </a:rPr>
              <a:t>5</a:t>
            </a:r>
          </a:p>
        </p:txBody>
      </p:sp>
      <p:sp>
        <p:nvSpPr>
          <p:cNvPr id="74" name="CuadroTexto 73"/>
          <p:cNvSpPr txBox="1"/>
          <p:nvPr/>
        </p:nvSpPr>
        <p:spPr>
          <a:xfrm>
            <a:off x="4488362" y="5220905"/>
            <a:ext cx="312906" cy="369332"/>
          </a:xfrm>
          <a:prstGeom prst="rect">
            <a:avLst/>
          </a:prstGeom>
          <a:noFill/>
        </p:spPr>
        <p:txBody>
          <a:bodyPr wrap="none" rtlCol="0">
            <a:spAutoFit/>
          </a:bodyPr>
          <a:lstStyle/>
          <a:p>
            <a:r>
              <a:rPr lang="es-ES" b="1" dirty="0">
                <a:solidFill>
                  <a:srgbClr val="00B050"/>
                </a:solidFill>
                <a:latin typeface="Arial" panose="020B0604020202020204" pitchFamily="34" charset="0"/>
                <a:cs typeface="Arial" panose="020B0604020202020204" pitchFamily="34" charset="0"/>
              </a:rPr>
              <a:t>1</a:t>
            </a:r>
          </a:p>
        </p:txBody>
      </p:sp>
      <p:sp>
        <p:nvSpPr>
          <p:cNvPr id="75" name="CuadroTexto 73"/>
          <p:cNvSpPr txBox="1"/>
          <p:nvPr/>
        </p:nvSpPr>
        <p:spPr>
          <a:xfrm>
            <a:off x="4368097" y="5598920"/>
            <a:ext cx="312906" cy="369332"/>
          </a:xfrm>
          <a:prstGeom prst="rect">
            <a:avLst/>
          </a:prstGeom>
          <a:noFill/>
        </p:spPr>
        <p:txBody>
          <a:bodyPr wrap="none" rtlCol="0">
            <a:spAutoFit/>
          </a:bodyPr>
          <a:lstStyle/>
          <a:p>
            <a:r>
              <a:rPr lang="es-ES" b="1" dirty="0">
                <a:solidFill>
                  <a:srgbClr val="00B050"/>
                </a:solidFill>
                <a:latin typeface="Arial" panose="020B0604020202020204" pitchFamily="34" charset="0"/>
                <a:cs typeface="Arial" panose="020B0604020202020204" pitchFamily="34" charset="0"/>
              </a:rPr>
              <a:t>2</a:t>
            </a:r>
          </a:p>
        </p:txBody>
      </p:sp>
      <p:sp>
        <p:nvSpPr>
          <p:cNvPr id="76" name="CuadroTexto 73"/>
          <p:cNvSpPr txBox="1"/>
          <p:nvPr/>
        </p:nvSpPr>
        <p:spPr>
          <a:xfrm>
            <a:off x="4026839" y="5757007"/>
            <a:ext cx="312906" cy="369332"/>
          </a:xfrm>
          <a:prstGeom prst="rect">
            <a:avLst/>
          </a:prstGeom>
          <a:noFill/>
        </p:spPr>
        <p:txBody>
          <a:bodyPr wrap="none" rtlCol="0">
            <a:spAutoFit/>
          </a:bodyPr>
          <a:lstStyle/>
          <a:p>
            <a:r>
              <a:rPr lang="es-ES" b="1" dirty="0">
                <a:solidFill>
                  <a:srgbClr val="00B050"/>
                </a:solidFill>
                <a:latin typeface="Arial" panose="020B0604020202020204" pitchFamily="34" charset="0"/>
                <a:cs typeface="Arial" panose="020B0604020202020204" pitchFamily="34" charset="0"/>
              </a:rPr>
              <a:t>3</a:t>
            </a:r>
          </a:p>
        </p:txBody>
      </p:sp>
      <p:sp>
        <p:nvSpPr>
          <p:cNvPr id="77" name="CuadroTexto 73"/>
          <p:cNvSpPr txBox="1"/>
          <p:nvPr/>
        </p:nvSpPr>
        <p:spPr>
          <a:xfrm>
            <a:off x="3848630" y="5135458"/>
            <a:ext cx="312906" cy="369332"/>
          </a:xfrm>
          <a:prstGeom prst="rect">
            <a:avLst/>
          </a:prstGeom>
          <a:noFill/>
        </p:spPr>
        <p:txBody>
          <a:bodyPr wrap="none" rtlCol="0">
            <a:spAutoFit/>
          </a:bodyPr>
          <a:lstStyle/>
          <a:p>
            <a:r>
              <a:rPr lang="es-ES" b="1" dirty="0">
                <a:solidFill>
                  <a:srgbClr val="00B050"/>
                </a:solidFill>
                <a:latin typeface="Arial" panose="020B0604020202020204" pitchFamily="34" charset="0"/>
                <a:cs typeface="Arial" panose="020B0604020202020204" pitchFamily="34" charset="0"/>
              </a:rPr>
              <a:t>4</a:t>
            </a:r>
          </a:p>
        </p:txBody>
      </p:sp>
      <p:sp>
        <p:nvSpPr>
          <p:cNvPr id="78" name="CuadroTexto 73"/>
          <p:cNvSpPr txBox="1"/>
          <p:nvPr/>
        </p:nvSpPr>
        <p:spPr>
          <a:xfrm>
            <a:off x="3605263" y="5329498"/>
            <a:ext cx="312906" cy="369332"/>
          </a:xfrm>
          <a:prstGeom prst="rect">
            <a:avLst/>
          </a:prstGeom>
          <a:noFill/>
        </p:spPr>
        <p:txBody>
          <a:bodyPr wrap="none" rtlCol="0">
            <a:spAutoFit/>
          </a:bodyPr>
          <a:lstStyle/>
          <a:p>
            <a:r>
              <a:rPr lang="es-ES" b="1" dirty="0">
                <a:solidFill>
                  <a:srgbClr val="00B050"/>
                </a:solidFill>
                <a:latin typeface="Arial" panose="020B0604020202020204" pitchFamily="34" charset="0"/>
                <a:cs typeface="Arial" panose="020B0604020202020204" pitchFamily="34" charset="0"/>
              </a:rPr>
              <a:t>5</a:t>
            </a:r>
          </a:p>
        </p:txBody>
      </p:sp>
      <p:sp>
        <p:nvSpPr>
          <p:cNvPr id="79" name="CuadroTexto 39"/>
          <p:cNvSpPr txBox="1"/>
          <p:nvPr/>
        </p:nvSpPr>
        <p:spPr>
          <a:xfrm>
            <a:off x="4177682" y="165583"/>
            <a:ext cx="3715761" cy="646331"/>
          </a:xfrm>
          <a:prstGeom prst="rect">
            <a:avLst/>
          </a:prstGeom>
          <a:noFill/>
        </p:spPr>
        <p:txBody>
          <a:bodyPr wrap="none" rtlCol="0">
            <a:spAutoFit/>
          </a:bodyPr>
          <a:lstStyle/>
          <a:p>
            <a:r>
              <a:rPr lang="es-ES" sz="3600" dirty="0">
                <a:latin typeface="Arial" panose="020B0604020202020204" pitchFamily="34" charset="0"/>
                <a:cs typeface="Arial" panose="020B0604020202020204" pitchFamily="34" charset="0"/>
              </a:rPr>
              <a:t>MANY SUGARS!</a:t>
            </a:r>
          </a:p>
        </p:txBody>
      </p:sp>
    </p:spTree>
    <p:extLst>
      <p:ext uri="{BB962C8B-B14F-4D97-AF65-F5344CB8AC3E}">
        <p14:creationId xmlns:p14="http://schemas.microsoft.com/office/powerpoint/2010/main" val="3205132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701872" y="138516"/>
            <a:ext cx="2715230" cy="646331"/>
          </a:xfrm>
          <a:prstGeom prst="rect">
            <a:avLst/>
          </a:prstGeom>
          <a:noFill/>
        </p:spPr>
        <p:txBody>
          <a:bodyPr wrap="none" rtlCol="0">
            <a:spAutoFit/>
          </a:bodyPr>
          <a:lstStyle/>
          <a:p>
            <a:pPr algn="ctr"/>
            <a:r>
              <a:rPr lang="es-ES" sz="3600" dirty="0">
                <a:latin typeface="Arial" panose="020B0604020202020204" pitchFamily="34" charset="0"/>
                <a:cs typeface="Arial" panose="020B0604020202020204" pitchFamily="34" charset="0"/>
              </a:rPr>
              <a:t>POLYMERS</a:t>
            </a:r>
          </a:p>
        </p:txBody>
      </p:sp>
      <p:sp>
        <p:nvSpPr>
          <p:cNvPr id="3" name="CuadroTexto 2"/>
          <p:cNvSpPr txBox="1"/>
          <p:nvPr/>
        </p:nvSpPr>
        <p:spPr>
          <a:xfrm>
            <a:off x="530688" y="847833"/>
            <a:ext cx="3310522" cy="4093428"/>
          </a:xfrm>
          <a:prstGeom prst="rect">
            <a:avLst/>
          </a:prstGeom>
          <a:noFill/>
        </p:spPr>
        <p:txBody>
          <a:bodyPr wrap="none" rtlCol="0">
            <a:spAutoFit/>
          </a:bodyPr>
          <a:lstStyle/>
          <a:p>
            <a:r>
              <a:rPr lang="es-ES" sz="2000" dirty="0" err="1">
                <a:latin typeface="Arial" panose="020B0604020202020204" pitchFamily="34" charset="0"/>
                <a:cs typeface="Arial" panose="020B0604020202020204" pitchFamily="34" charset="0"/>
              </a:rPr>
              <a:t>Cellulose</a:t>
            </a:r>
            <a:endParaRPr lang="es-ES" sz="2000" dirty="0">
              <a:latin typeface="Arial" panose="020B0604020202020204" pitchFamily="34" charset="0"/>
              <a:cs typeface="Arial" panose="020B0604020202020204" pitchFamily="34" charset="0"/>
            </a:endParaRPr>
          </a:p>
          <a:p>
            <a:r>
              <a:rPr lang="es-ES" sz="2000" dirty="0" err="1">
                <a:latin typeface="Arial" panose="020B0604020202020204" pitchFamily="34" charset="0"/>
                <a:cs typeface="Arial" panose="020B0604020202020204" pitchFamily="34" charset="0"/>
              </a:rPr>
              <a:t>Xylan</a:t>
            </a:r>
            <a:endParaRPr lang="es-ES" sz="2000" dirty="0">
              <a:latin typeface="Arial" panose="020B0604020202020204" pitchFamily="34" charset="0"/>
              <a:cs typeface="Arial" panose="020B0604020202020204" pitchFamily="34" charset="0"/>
            </a:endParaRPr>
          </a:p>
          <a:p>
            <a:r>
              <a:rPr lang="es-ES" sz="2000" dirty="0" err="1">
                <a:latin typeface="Arial" panose="020B0604020202020204" pitchFamily="34" charset="0"/>
                <a:cs typeface="Arial" panose="020B0604020202020204" pitchFamily="34" charset="0"/>
              </a:rPr>
              <a:t>Mannan</a:t>
            </a:r>
            <a:endParaRPr lang="es-ES" sz="2000" dirty="0">
              <a:latin typeface="Arial" panose="020B0604020202020204" pitchFamily="34" charset="0"/>
              <a:cs typeface="Arial" panose="020B0604020202020204" pitchFamily="34" charset="0"/>
            </a:endParaRPr>
          </a:p>
          <a:p>
            <a:r>
              <a:rPr lang="es-ES" sz="2000" dirty="0" err="1">
                <a:latin typeface="Arial" panose="020B0604020202020204" pitchFamily="34" charset="0"/>
                <a:cs typeface="Arial" panose="020B0604020202020204" pitchFamily="34" charset="0"/>
              </a:rPr>
              <a:t>Xyloglucan</a:t>
            </a:r>
            <a:endParaRPr lang="es-ES" sz="2000" dirty="0">
              <a:latin typeface="Arial" panose="020B0604020202020204" pitchFamily="34" charset="0"/>
              <a:cs typeface="Arial" panose="020B0604020202020204" pitchFamily="34" charset="0"/>
            </a:endParaRPr>
          </a:p>
          <a:p>
            <a:r>
              <a:rPr lang="es-ES" sz="2000" dirty="0" err="1">
                <a:latin typeface="Arial" panose="020B0604020202020204" pitchFamily="34" charset="0"/>
                <a:cs typeface="Arial" panose="020B0604020202020204" pitchFamily="34" charset="0"/>
              </a:rPr>
              <a:t>Pectins</a:t>
            </a:r>
            <a:endParaRPr lang="es-ES" sz="2000" dirty="0">
              <a:latin typeface="Arial" panose="020B0604020202020204" pitchFamily="34" charset="0"/>
              <a:cs typeface="Arial" panose="020B0604020202020204" pitchFamily="34" charset="0"/>
            </a:endParaRPr>
          </a:p>
          <a:p>
            <a:pPr lvl="1"/>
            <a:r>
              <a:rPr lang="es-ES" sz="2000" dirty="0" err="1">
                <a:latin typeface="Arial" panose="020B0604020202020204" pitchFamily="34" charset="0"/>
                <a:cs typeface="Arial" panose="020B0604020202020204" pitchFamily="34" charset="0"/>
              </a:rPr>
              <a:t>Homogalacturonan</a:t>
            </a:r>
            <a:endParaRPr lang="es-ES" sz="2000" dirty="0">
              <a:latin typeface="Arial" panose="020B0604020202020204" pitchFamily="34" charset="0"/>
              <a:cs typeface="Arial" panose="020B0604020202020204" pitchFamily="34" charset="0"/>
            </a:endParaRPr>
          </a:p>
          <a:p>
            <a:pPr lvl="1"/>
            <a:r>
              <a:rPr lang="es-ES" sz="2000" dirty="0" err="1">
                <a:latin typeface="Arial" panose="020B0604020202020204" pitchFamily="34" charset="0"/>
                <a:cs typeface="Arial" panose="020B0604020202020204" pitchFamily="34" charset="0"/>
              </a:rPr>
              <a:t>Rhamnogalacturonan</a:t>
            </a:r>
            <a:r>
              <a:rPr lang="es-ES" sz="2000" dirty="0">
                <a:latin typeface="Arial" panose="020B0604020202020204" pitchFamily="34" charset="0"/>
                <a:cs typeface="Arial" panose="020B0604020202020204" pitchFamily="34" charset="0"/>
              </a:rPr>
              <a:t> I</a:t>
            </a:r>
          </a:p>
          <a:p>
            <a:pPr lvl="1"/>
            <a:r>
              <a:rPr lang="es-ES" sz="2000" dirty="0" err="1">
                <a:latin typeface="Arial" panose="020B0604020202020204" pitchFamily="34" charset="0"/>
                <a:cs typeface="Arial" panose="020B0604020202020204" pitchFamily="34" charset="0"/>
              </a:rPr>
              <a:t>Rhamnogalacturonan</a:t>
            </a:r>
            <a:r>
              <a:rPr lang="es-ES" sz="2000" dirty="0">
                <a:latin typeface="Arial" panose="020B0604020202020204" pitchFamily="34" charset="0"/>
                <a:cs typeface="Arial" panose="020B0604020202020204" pitchFamily="34" charset="0"/>
              </a:rPr>
              <a:t> II</a:t>
            </a:r>
          </a:p>
          <a:p>
            <a:r>
              <a:rPr lang="es-ES" sz="2000" dirty="0" err="1">
                <a:latin typeface="Arial" panose="020B0604020202020204" pitchFamily="34" charset="0"/>
                <a:cs typeface="Arial" panose="020B0604020202020204" pitchFamily="34" charset="0"/>
              </a:rPr>
              <a:t>Callose</a:t>
            </a:r>
            <a:endParaRPr lang="es-ES" sz="2000" dirty="0">
              <a:latin typeface="Arial" panose="020B0604020202020204" pitchFamily="34" charset="0"/>
              <a:cs typeface="Arial" panose="020B0604020202020204" pitchFamily="34" charset="0"/>
            </a:endParaRPr>
          </a:p>
          <a:p>
            <a:r>
              <a:rPr lang="es-ES" sz="2000" dirty="0" err="1">
                <a:latin typeface="Arial" panose="020B0604020202020204" pitchFamily="34" charset="0"/>
                <a:cs typeface="Arial" panose="020B0604020202020204" pitchFamily="34" charset="0"/>
              </a:rPr>
              <a:t>Mixed</a:t>
            </a:r>
            <a:r>
              <a:rPr lang="es-ES" sz="2000" dirty="0">
                <a:latin typeface="Arial" panose="020B0604020202020204" pitchFamily="34" charset="0"/>
                <a:cs typeface="Arial" panose="020B0604020202020204" pitchFamily="34" charset="0"/>
              </a:rPr>
              <a:t> </a:t>
            </a:r>
            <a:r>
              <a:rPr lang="es-ES" sz="2000" dirty="0" err="1">
                <a:latin typeface="Arial" panose="020B0604020202020204" pitchFamily="34" charset="0"/>
                <a:cs typeface="Arial" panose="020B0604020202020204" pitchFamily="34" charset="0"/>
              </a:rPr>
              <a:t>linkage</a:t>
            </a:r>
            <a:r>
              <a:rPr lang="es-E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β</a:t>
            </a:r>
            <a:r>
              <a:rPr lang="en-GB" sz="2000" dirty="0">
                <a:latin typeface="Arial" panose="020B0604020202020204" pitchFamily="34" charset="0"/>
                <a:cs typeface="Arial" panose="020B0604020202020204" pitchFamily="34" charset="0"/>
              </a:rPr>
              <a:t>-</a:t>
            </a:r>
            <a:r>
              <a:rPr lang="es-ES" sz="2000" dirty="0" err="1">
                <a:latin typeface="Arial" panose="020B0604020202020204" pitchFamily="34" charset="0"/>
                <a:cs typeface="Arial" panose="020B0604020202020204" pitchFamily="34" charset="0"/>
              </a:rPr>
              <a:t>glucan</a:t>
            </a:r>
            <a:endParaRPr lang="es-ES" sz="2000" dirty="0">
              <a:latin typeface="Arial" panose="020B0604020202020204" pitchFamily="34" charset="0"/>
              <a:cs typeface="Arial" panose="020B0604020202020204" pitchFamily="34" charset="0"/>
            </a:endParaRPr>
          </a:p>
          <a:p>
            <a:r>
              <a:rPr lang="es-ES" sz="2000" dirty="0" err="1">
                <a:latin typeface="Arial" panose="020B0604020202020204" pitchFamily="34" charset="0"/>
                <a:cs typeface="Arial" panose="020B0604020202020204" pitchFamily="34" charset="0"/>
              </a:rPr>
              <a:t>Arabinogalactan</a:t>
            </a:r>
            <a:r>
              <a:rPr lang="es-ES" sz="2000" dirty="0">
                <a:latin typeface="Arial" panose="020B0604020202020204" pitchFamily="34" charset="0"/>
                <a:cs typeface="Arial" panose="020B0604020202020204" pitchFamily="34" charset="0"/>
              </a:rPr>
              <a:t> </a:t>
            </a:r>
            <a:r>
              <a:rPr lang="es-ES" sz="2000" dirty="0" err="1">
                <a:latin typeface="Arial" panose="020B0604020202020204" pitchFamily="34" charset="0"/>
                <a:cs typeface="Arial" panose="020B0604020202020204" pitchFamily="34" charset="0"/>
              </a:rPr>
              <a:t>proteins</a:t>
            </a:r>
            <a:endParaRPr lang="es-ES" sz="2000" dirty="0">
              <a:latin typeface="Arial" panose="020B0604020202020204" pitchFamily="34" charset="0"/>
              <a:cs typeface="Arial" panose="020B0604020202020204" pitchFamily="34" charset="0"/>
            </a:endParaRPr>
          </a:p>
          <a:p>
            <a:r>
              <a:rPr lang="es-ES" sz="2000" dirty="0" err="1">
                <a:latin typeface="Arial" panose="020B0604020202020204" pitchFamily="34" charset="0"/>
                <a:cs typeface="Arial" panose="020B0604020202020204" pitchFamily="34" charset="0"/>
              </a:rPr>
              <a:t>Structural</a:t>
            </a:r>
            <a:r>
              <a:rPr lang="es-ES" sz="2000" dirty="0">
                <a:latin typeface="Arial" panose="020B0604020202020204" pitchFamily="34" charset="0"/>
                <a:cs typeface="Arial" panose="020B0604020202020204" pitchFamily="34" charset="0"/>
              </a:rPr>
              <a:t> </a:t>
            </a:r>
            <a:r>
              <a:rPr lang="es-ES" sz="2000" dirty="0" err="1">
                <a:latin typeface="Arial" panose="020B0604020202020204" pitchFamily="34" charset="0"/>
                <a:cs typeface="Arial" panose="020B0604020202020204" pitchFamily="34" charset="0"/>
              </a:rPr>
              <a:t>proteins</a:t>
            </a:r>
            <a:endParaRPr lang="es-ES" sz="2000" dirty="0">
              <a:latin typeface="Arial" panose="020B0604020202020204" pitchFamily="34" charset="0"/>
              <a:cs typeface="Arial" panose="020B0604020202020204" pitchFamily="34" charset="0"/>
            </a:endParaRPr>
          </a:p>
          <a:p>
            <a:r>
              <a:rPr lang="es-ES" sz="2000" dirty="0" err="1">
                <a:latin typeface="Arial" panose="020B0604020202020204" pitchFamily="34" charset="0"/>
                <a:cs typeface="Arial" panose="020B0604020202020204" pitchFamily="34" charset="0"/>
              </a:rPr>
              <a:t>Lignin</a:t>
            </a:r>
            <a:endParaRPr lang="es-ES" sz="20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1550" y="980572"/>
            <a:ext cx="7170420" cy="5523464"/>
          </a:xfrm>
          <a:prstGeom prst="rect">
            <a:avLst/>
          </a:prstGeom>
        </p:spPr>
      </p:pic>
      <p:sp>
        <p:nvSpPr>
          <p:cNvPr id="5" name="Rectángulo 4"/>
          <p:cNvSpPr/>
          <p:nvPr/>
        </p:nvSpPr>
        <p:spPr>
          <a:xfrm>
            <a:off x="9985155" y="6491658"/>
            <a:ext cx="2095445" cy="369332"/>
          </a:xfrm>
          <a:prstGeom prst="rect">
            <a:avLst/>
          </a:prstGeom>
        </p:spPr>
        <p:txBody>
          <a:bodyPr wrap="none">
            <a:spAutoFit/>
          </a:bodyPr>
          <a:lstStyle/>
          <a:p>
            <a:r>
              <a:rPr lang="es-ES" dirty="0" err="1">
                <a:latin typeface="Arial" panose="020B0604020202020204" pitchFamily="34" charset="0"/>
                <a:cs typeface="Arial" panose="020B0604020202020204" pitchFamily="34" charset="0"/>
              </a:rPr>
              <a:t>Rytioja</a:t>
            </a:r>
            <a:r>
              <a:rPr lang="es-ES" dirty="0">
                <a:latin typeface="Arial" panose="020B0604020202020204" pitchFamily="34" charset="0"/>
                <a:cs typeface="Arial" panose="020B0604020202020204" pitchFamily="34" charset="0"/>
              </a:rPr>
              <a:t> </a:t>
            </a:r>
            <a:r>
              <a:rPr lang="es-ES" i="1" dirty="0">
                <a:latin typeface="Arial" panose="020B0604020202020204" pitchFamily="34" charset="0"/>
                <a:cs typeface="Arial" panose="020B0604020202020204" pitchFamily="34" charset="0"/>
              </a:rPr>
              <a:t>et al.</a:t>
            </a:r>
            <a:r>
              <a:rPr lang="es-ES" dirty="0">
                <a:latin typeface="Arial" panose="020B0604020202020204" pitchFamily="34" charset="0"/>
                <a:cs typeface="Arial" panose="020B0604020202020204" pitchFamily="34" charset="0"/>
              </a:rPr>
              <a:t>, 2014</a:t>
            </a:r>
          </a:p>
        </p:txBody>
      </p:sp>
    </p:spTree>
    <p:extLst>
      <p:ext uri="{BB962C8B-B14F-4D97-AF65-F5344CB8AC3E}">
        <p14:creationId xmlns:p14="http://schemas.microsoft.com/office/powerpoint/2010/main" val="175516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607810" y="138516"/>
            <a:ext cx="2903359" cy="646331"/>
          </a:xfrm>
          <a:prstGeom prst="rect">
            <a:avLst/>
          </a:prstGeom>
          <a:noFill/>
        </p:spPr>
        <p:txBody>
          <a:bodyPr wrap="none" rtlCol="0">
            <a:spAutoFit/>
          </a:bodyPr>
          <a:lstStyle/>
          <a:p>
            <a:pPr algn="ctr"/>
            <a:r>
              <a:rPr lang="es-ES" sz="3600" dirty="0">
                <a:latin typeface="Arial" panose="020B0604020202020204" pitchFamily="34" charset="0"/>
                <a:cs typeface="Arial" panose="020B0604020202020204" pitchFamily="34" charset="0"/>
              </a:rPr>
              <a:t>CELLULOSE</a:t>
            </a:r>
          </a:p>
        </p:txBody>
      </p:sp>
      <p:pic>
        <p:nvPicPr>
          <p:cNvPr id="7" name="Picture 6"/>
          <p:cNvPicPr>
            <a:picLocks noChangeAspect="1"/>
          </p:cNvPicPr>
          <p:nvPr/>
        </p:nvPicPr>
        <p:blipFill>
          <a:blip r:embed="rId3"/>
          <a:stretch>
            <a:fillRect/>
          </a:stretch>
        </p:blipFill>
        <p:spPr>
          <a:xfrm>
            <a:off x="5891596" y="1154112"/>
            <a:ext cx="5374892" cy="3524009"/>
          </a:xfrm>
          <a:prstGeom prst="rect">
            <a:avLst/>
          </a:prstGeom>
        </p:spPr>
      </p:pic>
      <p:sp>
        <p:nvSpPr>
          <p:cNvPr id="8" name="Rectángulo 4"/>
          <p:cNvSpPr/>
          <p:nvPr/>
        </p:nvSpPr>
        <p:spPr>
          <a:xfrm>
            <a:off x="9534610" y="6298992"/>
            <a:ext cx="2300630" cy="369332"/>
          </a:xfrm>
          <a:prstGeom prst="rect">
            <a:avLst/>
          </a:prstGeom>
        </p:spPr>
        <p:txBody>
          <a:bodyPr wrap="none">
            <a:spAutoFit/>
          </a:bodyPr>
          <a:lstStyle/>
          <a:p>
            <a:r>
              <a:rPr lang="es-ES" dirty="0" err="1">
                <a:latin typeface="Arial" panose="020B0604020202020204" pitchFamily="34" charset="0"/>
                <a:cs typeface="Arial" panose="020B0604020202020204" pitchFamily="34" charset="0"/>
              </a:rPr>
              <a:t>Speicher</a:t>
            </a:r>
            <a:r>
              <a:rPr lang="es-ES" dirty="0">
                <a:latin typeface="Arial" panose="020B0604020202020204" pitchFamily="34" charset="0"/>
                <a:cs typeface="Arial" panose="020B0604020202020204" pitchFamily="34" charset="0"/>
              </a:rPr>
              <a:t> </a:t>
            </a:r>
            <a:r>
              <a:rPr lang="es-ES" i="1" dirty="0">
                <a:latin typeface="Arial" panose="020B0604020202020204" pitchFamily="34" charset="0"/>
                <a:cs typeface="Arial" panose="020B0604020202020204" pitchFamily="34" charset="0"/>
              </a:rPr>
              <a:t>et al.</a:t>
            </a:r>
            <a:r>
              <a:rPr lang="es-ES" dirty="0">
                <a:latin typeface="Arial" panose="020B0604020202020204" pitchFamily="34" charset="0"/>
                <a:cs typeface="Arial" panose="020B0604020202020204" pitchFamily="34" charset="0"/>
              </a:rPr>
              <a:t>, 2018</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887" y="2207220"/>
            <a:ext cx="3823501" cy="3462060"/>
          </a:xfrm>
          <a:prstGeom prst="rect">
            <a:avLst/>
          </a:prstGeom>
        </p:spPr>
      </p:pic>
    </p:spTree>
    <p:extLst>
      <p:ext uri="{BB962C8B-B14F-4D97-AF65-F5344CB8AC3E}">
        <p14:creationId xmlns:p14="http://schemas.microsoft.com/office/powerpoint/2010/main" val="638061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070592" y="107930"/>
            <a:ext cx="4365299" cy="646331"/>
          </a:xfrm>
          <a:prstGeom prst="rect">
            <a:avLst/>
          </a:prstGeom>
          <a:noFill/>
        </p:spPr>
        <p:txBody>
          <a:bodyPr wrap="none" rtlCol="0">
            <a:spAutoFit/>
          </a:bodyPr>
          <a:lstStyle/>
          <a:p>
            <a:pPr algn="ctr"/>
            <a:r>
              <a:rPr lang="es-ES" sz="3600" dirty="0">
                <a:latin typeface="Arial" panose="020B0604020202020204" pitchFamily="34" charset="0"/>
                <a:cs typeface="Arial" panose="020B0604020202020204" pitchFamily="34" charset="0"/>
              </a:rPr>
              <a:t>HEMICELLULOSES</a:t>
            </a:r>
          </a:p>
        </p:txBody>
      </p:sp>
      <p:pic>
        <p:nvPicPr>
          <p:cNvPr id="7" name="Imagen 6"/>
          <p:cNvPicPr>
            <a:picLocks noChangeAspect="1"/>
          </p:cNvPicPr>
          <p:nvPr/>
        </p:nvPicPr>
        <p:blipFill>
          <a:blip r:embed="rId3" cstate="print">
            <a:extLst>
              <a:ext uri="{BEBA8EAE-BF5A-486C-A8C5-ECC9F3942E4B}">
                <a14:imgProps xmlns:a14="http://schemas.microsoft.com/office/drawing/2010/main">
                  <a14:imgLayer r:embed="rId4">
                    <a14:imgEffect>
                      <a14:backgroundRemoval t="0" b="99697" l="1778" r="97778">
                        <a14:foregroundMark x1="26667" y1="10152" x2="27222" y2="8939"/>
                        <a14:foregroundMark x1="28556" y1="18636" x2="28556" y2="18636"/>
                        <a14:foregroundMark x1="15222" y1="24545" x2="19778" y2="24394"/>
                        <a14:foregroundMark x1="27778" y1="17727" x2="32667" y2="18030"/>
                        <a14:foregroundMark x1="19000" y1="22424" x2="19000" y2="22424"/>
                        <a14:foregroundMark x1="11222" y1="65758" x2="19444" y2="55000"/>
                        <a14:foregroundMark x1="19000" y1="56970" x2="17444" y2="67121"/>
                        <a14:foregroundMark x1="81333" y1="30758" x2="87444" y2="30303"/>
                        <a14:foregroundMark x1="84444" y1="29394" x2="87889" y2="34242"/>
                        <a14:foregroundMark x1="89000" y1="30909" x2="87111" y2="28788"/>
                        <a14:foregroundMark x1="75556" y1="72879" x2="68333" y2="73788"/>
                      </a14:backgroundRemoval>
                    </a14:imgEffect>
                  </a14:imgLayer>
                </a14:imgProps>
              </a:ext>
              <a:ext uri="{28A0092B-C50C-407E-A947-70E740481C1C}">
                <a14:useLocalDpi xmlns:a14="http://schemas.microsoft.com/office/drawing/2010/main" val="0"/>
              </a:ext>
            </a:extLst>
          </a:blip>
          <a:stretch>
            <a:fillRect/>
          </a:stretch>
        </p:blipFill>
        <p:spPr>
          <a:xfrm>
            <a:off x="1120775" y="3984750"/>
            <a:ext cx="3265664" cy="239482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5891" y="73358"/>
            <a:ext cx="3326254" cy="1444966"/>
          </a:xfrm>
          <a:prstGeom prst="rect">
            <a:avLst/>
          </a:prstGeom>
        </p:spPr>
      </p:pic>
      <p:grpSp>
        <p:nvGrpSpPr>
          <p:cNvPr id="18" name="Group 17"/>
          <p:cNvGrpSpPr/>
          <p:nvPr/>
        </p:nvGrpSpPr>
        <p:grpSpPr>
          <a:xfrm>
            <a:off x="435857" y="705137"/>
            <a:ext cx="3037682" cy="2648106"/>
            <a:chOff x="310094" y="1626424"/>
            <a:chExt cx="3037682" cy="2648106"/>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163" y="1709076"/>
              <a:ext cx="2995613" cy="2565454"/>
            </a:xfrm>
            <a:prstGeom prst="rect">
              <a:avLst/>
            </a:prstGeom>
          </p:spPr>
        </p:pic>
        <p:sp>
          <p:nvSpPr>
            <p:cNvPr id="11" name="Rectangle 10"/>
            <p:cNvSpPr/>
            <p:nvPr/>
          </p:nvSpPr>
          <p:spPr>
            <a:xfrm>
              <a:off x="310094" y="1626424"/>
              <a:ext cx="481539"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2627844" y="1630839"/>
              <a:ext cx="481539"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780244" y="1868797"/>
              <a:ext cx="516631"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780243" y="2539780"/>
              <a:ext cx="516631"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2793165" y="2972016"/>
              <a:ext cx="516631"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2793165" y="3662475"/>
              <a:ext cx="554611"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p:cNvGrpSpPr/>
          <p:nvPr/>
        </p:nvGrpSpPr>
        <p:grpSpPr>
          <a:xfrm>
            <a:off x="4225743" y="1450375"/>
            <a:ext cx="7288606" cy="1694795"/>
            <a:chOff x="5063797" y="3264579"/>
            <a:chExt cx="5586741" cy="1299066"/>
          </a:xfrm>
        </p:grpSpPr>
        <p:grpSp>
          <p:nvGrpSpPr>
            <p:cNvPr id="19" name="Group 18"/>
            <p:cNvGrpSpPr/>
            <p:nvPr/>
          </p:nvGrpSpPr>
          <p:grpSpPr>
            <a:xfrm>
              <a:off x="5063797" y="3264579"/>
              <a:ext cx="5586741" cy="1299066"/>
              <a:chOff x="5063797" y="3264579"/>
              <a:chExt cx="5586741" cy="1299066"/>
            </a:xfrm>
          </p:grpSpPr>
          <p:pic>
            <p:nvPicPr>
              <p:cNvPr id="10" name="Picture 9"/>
              <p:cNvPicPr>
                <a:picLocks noChangeAspect="1"/>
              </p:cNvPicPr>
              <p:nvPr/>
            </p:nvPicPr>
            <p:blipFill rotWithShape="1">
              <a:blip r:embed="rId7"/>
              <a:srcRect l="390" r="340"/>
              <a:stretch/>
            </p:blipFill>
            <p:spPr>
              <a:xfrm>
                <a:off x="5063797" y="3264579"/>
                <a:ext cx="5586741" cy="1299066"/>
              </a:xfrm>
              <a:prstGeom prst="rect">
                <a:avLst/>
              </a:prstGeom>
            </p:spPr>
          </p:pic>
          <p:sp>
            <p:nvSpPr>
              <p:cNvPr id="17" name="Rectangle 16"/>
              <p:cNvSpPr/>
              <p:nvPr/>
            </p:nvSpPr>
            <p:spPr>
              <a:xfrm>
                <a:off x="5101390" y="3563313"/>
                <a:ext cx="554611"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Rectangle 19"/>
            <p:cNvSpPr/>
            <p:nvPr/>
          </p:nvSpPr>
          <p:spPr>
            <a:xfrm>
              <a:off x="9745357" y="4117879"/>
              <a:ext cx="573393" cy="128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Rectángulo 4"/>
          <p:cNvSpPr/>
          <p:nvPr/>
        </p:nvSpPr>
        <p:spPr>
          <a:xfrm>
            <a:off x="6916632" y="2739390"/>
            <a:ext cx="2515304" cy="307777"/>
          </a:xfrm>
          <a:prstGeom prst="rect">
            <a:avLst/>
          </a:prstGeom>
        </p:spPr>
        <p:txBody>
          <a:bodyPr wrap="none">
            <a:spAutoFit/>
          </a:bodyPr>
          <a:lstStyle/>
          <a:p>
            <a:r>
              <a:rPr lang="es-ES" sz="1400" dirty="0" err="1">
                <a:latin typeface="Calibri" panose="020F0502020204030204" pitchFamily="34" charset="0"/>
                <a:cs typeface="Calibri" panose="020F0502020204030204" pitchFamily="34" charset="0"/>
              </a:rPr>
              <a:t>Adapted</a:t>
            </a:r>
            <a:r>
              <a:rPr lang="es-ES" sz="1400" dirty="0">
                <a:latin typeface="Calibri" panose="020F0502020204030204" pitchFamily="34" charset="0"/>
                <a:cs typeface="Calibri" panose="020F0502020204030204" pitchFamily="34" charset="0"/>
              </a:rPr>
              <a:t> </a:t>
            </a:r>
            <a:r>
              <a:rPr lang="es-ES" sz="1400" dirty="0" err="1">
                <a:latin typeface="Calibri" panose="020F0502020204030204" pitchFamily="34" charset="0"/>
                <a:cs typeface="Calibri" panose="020F0502020204030204" pitchFamily="34" charset="0"/>
              </a:rPr>
              <a:t>from</a:t>
            </a:r>
            <a:r>
              <a:rPr lang="es-ES" sz="1400" dirty="0">
                <a:latin typeface="Calibri" panose="020F0502020204030204" pitchFamily="34" charset="0"/>
                <a:cs typeface="Calibri" panose="020F0502020204030204" pitchFamily="34" charset="0"/>
              </a:rPr>
              <a:t> Smith </a:t>
            </a:r>
            <a:r>
              <a:rPr lang="es-ES" sz="1400" i="1" dirty="0">
                <a:latin typeface="Calibri" panose="020F0502020204030204" pitchFamily="34" charset="0"/>
                <a:cs typeface="Calibri" panose="020F0502020204030204" pitchFamily="34" charset="0"/>
              </a:rPr>
              <a:t>et al.</a:t>
            </a:r>
            <a:r>
              <a:rPr lang="es-ES" sz="1400" dirty="0">
                <a:latin typeface="Calibri" panose="020F0502020204030204" pitchFamily="34" charset="0"/>
                <a:cs typeface="Calibri" panose="020F0502020204030204" pitchFamily="34" charset="0"/>
              </a:rPr>
              <a:t>, 2017</a:t>
            </a:r>
          </a:p>
        </p:txBody>
      </p:sp>
      <p:sp>
        <p:nvSpPr>
          <p:cNvPr id="23" name="Rectángulo 4"/>
          <p:cNvSpPr/>
          <p:nvPr/>
        </p:nvSpPr>
        <p:spPr>
          <a:xfrm>
            <a:off x="5643463" y="2707868"/>
            <a:ext cx="592535" cy="307777"/>
          </a:xfrm>
          <a:prstGeom prst="rect">
            <a:avLst/>
          </a:prstGeom>
        </p:spPr>
        <p:txBody>
          <a:bodyPr wrap="none">
            <a:spAutoFit/>
          </a:bodyPr>
          <a:lstStyle/>
          <a:p>
            <a:r>
              <a:rPr lang="es-ES" sz="1400" b="1" dirty="0" err="1">
                <a:latin typeface="Calibri" panose="020F0502020204030204" pitchFamily="34" charset="0"/>
                <a:cs typeface="Calibri" panose="020F0502020204030204" pitchFamily="34" charset="0"/>
              </a:rPr>
              <a:t>Xylan</a:t>
            </a:r>
            <a:endParaRPr lang="es-ES" sz="1400" b="1" dirty="0">
              <a:latin typeface="Calibri" panose="020F0502020204030204" pitchFamily="34" charset="0"/>
              <a:cs typeface="Calibri" panose="020F0502020204030204" pitchFamily="34" charset="0"/>
            </a:endParaRPr>
          </a:p>
        </p:txBody>
      </p:sp>
      <p:sp>
        <p:nvSpPr>
          <p:cNvPr id="24" name="Rectángulo 4"/>
          <p:cNvSpPr/>
          <p:nvPr/>
        </p:nvSpPr>
        <p:spPr>
          <a:xfrm>
            <a:off x="10289911" y="405592"/>
            <a:ext cx="1329210" cy="307777"/>
          </a:xfrm>
          <a:prstGeom prst="rect">
            <a:avLst/>
          </a:prstGeom>
        </p:spPr>
        <p:txBody>
          <a:bodyPr wrap="none">
            <a:spAutoFit/>
          </a:bodyPr>
          <a:lstStyle/>
          <a:p>
            <a:r>
              <a:rPr lang="es-ES" sz="1400" dirty="0">
                <a:latin typeface="Arial" panose="020B0604020202020204" pitchFamily="34" charset="0"/>
                <a:cs typeface="Arial" panose="020B0604020202020204" pitchFamily="34" charset="0"/>
              </a:rPr>
              <a:t>Glycopedia.eu</a:t>
            </a:r>
          </a:p>
        </p:txBody>
      </p:sp>
      <p:sp>
        <p:nvSpPr>
          <p:cNvPr id="26" name="Rectángulo 4"/>
          <p:cNvSpPr/>
          <p:nvPr/>
        </p:nvSpPr>
        <p:spPr>
          <a:xfrm>
            <a:off x="477926" y="480012"/>
            <a:ext cx="2641492" cy="307777"/>
          </a:xfrm>
          <a:prstGeom prst="rect">
            <a:avLst/>
          </a:prstGeom>
        </p:spPr>
        <p:txBody>
          <a:bodyPr wrap="none">
            <a:spAutoFit/>
          </a:bodyPr>
          <a:lstStyle/>
          <a:p>
            <a:r>
              <a:rPr lang="es-ES" sz="1400" dirty="0" err="1">
                <a:latin typeface="Calibri" panose="020F0502020204030204" pitchFamily="34" charset="0"/>
                <a:cs typeface="Calibri" panose="020F0502020204030204" pitchFamily="34" charset="0"/>
              </a:rPr>
              <a:t>Adapted</a:t>
            </a:r>
            <a:r>
              <a:rPr lang="es-ES" sz="1400" dirty="0">
                <a:latin typeface="Calibri" panose="020F0502020204030204" pitchFamily="34" charset="0"/>
                <a:cs typeface="Calibri" panose="020F0502020204030204" pitchFamily="34" charset="0"/>
              </a:rPr>
              <a:t> </a:t>
            </a:r>
            <a:r>
              <a:rPr lang="es-ES" sz="1400" dirty="0" err="1">
                <a:latin typeface="Calibri" panose="020F0502020204030204" pitchFamily="34" charset="0"/>
                <a:cs typeface="Calibri" panose="020F0502020204030204" pitchFamily="34" charset="0"/>
              </a:rPr>
              <a:t>from</a:t>
            </a:r>
            <a:r>
              <a:rPr lang="es-ES" sz="1400" dirty="0">
                <a:latin typeface="Calibri" panose="020F0502020204030204" pitchFamily="34" charset="0"/>
                <a:cs typeface="Calibri" panose="020F0502020204030204" pitchFamily="34" charset="0"/>
              </a:rPr>
              <a:t> La Rosa </a:t>
            </a:r>
            <a:r>
              <a:rPr lang="es-ES" sz="1400" i="1" dirty="0">
                <a:latin typeface="Calibri" panose="020F0502020204030204" pitchFamily="34" charset="0"/>
                <a:cs typeface="Calibri" panose="020F0502020204030204" pitchFamily="34" charset="0"/>
              </a:rPr>
              <a:t>et al.</a:t>
            </a:r>
            <a:r>
              <a:rPr lang="es-ES" sz="1400" dirty="0">
                <a:latin typeface="Calibri" panose="020F0502020204030204" pitchFamily="34" charset="0"/>
                <a:cs typeface="Calibri" panose="020F0502020204030204" pitchFamily="34" charset="0"/>
              </a:rPr>
              <a:t>, 2019</a:t>
            </a:r>
          </a:p>
        </p:txBody>
      </p:sp>
      <p:sp>
        <p:nvSpPr>
          <p:cNvPr id="27" name="Rectángulo 4"/>
          <p:cNvSpPr/>
          <p:nvPr/>
        </p:nvSpPr>
        <p:spPr>
          <a:xfrm>
            <a:off x="3117605" y="3830861"/>
            <a:ext cx="1061124" cy="307777"/>
          </a:xfrm>
          <a:prstGeom prst="rect">
            <a:avLst/>
          </a:prstGeom>
        </p:spPr>
        <p:txBody>
          <a:bodyPr wrap="none">
            <a:spAutoFit/>
          </a:bodyPr>
          <a:lstStyle/>
          <a:p>
            <a:r>
              <a:rPr lang="es-ES" sz="1400" b="1" dirty="0">
                <a:latin typeface="Calibri" panose="020F0502020204030204" pitchFamily="34" charset="0"/>
                <a:cs typeface="Calibri" panose="020F0502020204030204" pitchFamily="34" charset="0"/>
              </a:rPr>
              <a:t>Golgi </a:t>
            </a:r>
            <a:r>
              <a:rPr lang="es-ES" sz="1400" b="1" dirty="0" err="1">
                <a:latin typeface="Calibri" panose="020F0502020204030204" pitchFamily="34" charset="0"/>
                <a:cs typeface="Calibri" panose="020F0502020204030204" pitchFamily="34" charset="0"/>
              </a:rPr>
              <a:t>stacks</a:t>
            </a:r>
            <a:endParaRPr lang="es-ES" sz="1400" b="1" dirty="0">
              <a:latin typeface="Calibri" panose="020F0502020204030204" pitchFamily="34" charset="0"/>
              <a:cs typeface="Calibri" panose="020F0502020204030204" pitchFamily="34" charset="0"/>
            </a:endParaRPr>
          </a:p>
        </p:txBody>
      </p:sp>
      <p:pic>
        <p:nvPicPr>
          <p:cNvPr id="25" name="Picture 24"/>
          <p:cNvPicPr>
            <a:picLocks noChangeAspect="1"/>
          </p:cNvPicPr>
          <p:nvPr/>
        </p:nvPicPr>
        <p:blipFill rotWithShape="1">
          <a:blip r:embed="rId8"/>
          <a:srcRect l="1379" t="1208" r="1213" b="4544"/>
          <a:stretch/>
        </p:blipFill>
        <p:spPr>
          <a:xfrm>
            <a:off x="5453915" y="3413762"/>
            <a:ext cx="5122601" cy="3268896"/>
          </a:xfrm>
          <a:prstGeom prst="rect">
            <a:avLst/>
          </a:prstGeom>
        </p:spPr>
      </p:pic>
      <p:sp>
        <p:nvSpPr>
          <p:cNvPr id="28" name="TextBox 9"/>
          <p:cNvSpPr txBox="1"/>
          <p:nvPr/>
        </p:nvSpPr>
        <p:spPr>
          <a:xfrm>
            <a:off x="7914290" y="6480892"/>
            <a:ext cx="4277710"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Adapted from Rennie &amp; </a:t>
            </a:r>
            <a:r>
              <a:rPr lang="en-GB" dirty="0" err="1">
                <a:latin typeface="Arial" panose="020B0604020202020204" pitchFamily="34" charset="0"/>
                <a:cs typeface="Arial" panose="020B0604020202020204" pitchFamily="34" charset="0"/>
              </a:rPr>
              <a:t>Scheller</a:t>
            </a:r>
            <a:r>
              <a:rPr lang="en-GB" dirty="0">
                <a:latin typeface="Arial" panose="020B0604020202020204" pitchFamily="34" charset="0"/>
                <a:cs typeface="Arial" panose="020B0604020202020204" pitchFamily="34" charset="0"/>
              </a:rPr>
              <a:t> (2014)</a:t>
            </a:r>
          </a:p>
        </p:txBody>
      </p:sp>
      <p:sp>
        <p:nvSpPr>
          <p:cNvPr id="29" name="TextBox 9"/>
          <p:cNvSpPr txBox="1"/>
          <p:nvPr/>
        </p:nvSpPr>
        <p:spPr>
          <a:xfrm>
            <a:off x="8935972" y="3950946"/>
            <a:ext cx="1845036" cy="338554"/>
          </a:xfrm>
          <a:prstGeom prst="rect">
            <a:avLst/>
          </a:prstGeom>
          <a:noFill/>
        </p:spPr>
        <p:txBody>
          <a:bodyPr wrap="square" rtlCol="0">
            <a:spAutoFit/>
          </a:bodyPr>
          <a:lstStyle/>
          <a:p>
            <a:pPr algn="ctr"/>
            <a:r>
              <a:rPr lang="en-GB" sz="1600" dirty="0">
                <a:latin typeface="Calibri" panose="020F0502020204030204" pitchFamily="34" charset="0"/>
                <a:cs typeface="Calibri" panose="020F0502020204030204" pitchFamily="34" charset="0"/>
              </a:rPr>
              <a:t>Golgi cisterna</a:t>
            </a:r>
          </a:p>
        </p:txBody>
      </p:sp>
    </p:spTree>
    <p:extLst>
      <p:ext uri="{BB962C8B-B14F-4D97-AF65-F5344CB8AC3E}">
        <p14:creationId xmlns:p14="http://schemas.microsoft.com/office/powerpoint/2010/main" val="3961212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4"/>
          <p:cNvSpPr/>
          <p:nvPr/>
        </p:nvSpPr>
        <p:spPr>
          <a:xfrm>
            <a:off x="8583320" y="6488668"/>
            <a:ext cx="3608680" cy="369332"/>
          </a:xfrm>
          <a:prstGeom prst="rect">
            <a:avLst/>
          </a:prstGeom>
        </p:spPr>
        <p:txBody>
          <a:bodyPr wrap="none">
            <a:spAutoFit/>
          </a:bodyPr>
          <a:lstStyle/>
          <a:p>
            <a:r>
              <a:rPr lang="es-ES" dirty="0" err="1">
                <a:latin typeface="Arial" panose="020B0604020202020204" pitchFamily="34" charset="0"/>
                <a:cs typeface="Arial" panose="020B0604020202020204" pitchFamily="34" charset="0"/>
              </a:rPr>
              <a:t>Adapted</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from</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Zdunek</a:t>
            </a:r>
            <a:r>
              <a:rPr lang="es-ES" dirty="0">
                <a:latin typeface="Arial" panose="020B0604020202020204" pitchFamily="34" charset="0"/>
                <a:cs typeface="Arial" panose="020B0604020202020204" pitchFamily="34" charset="0"/>
              </a:rPr>
              <a:t> </a:t>
            </a:r>
            <a:r>
              <a:rPr lang="es-ES" i="1" dirty="0">
                <a:latin typeface="Arial" panose="020B0604020202020204" pitchFamily="34" charset="0"/>
                <a:cs typeface="Arial" panose="020B0604020202020204" pitchFamily="34" charset="0"/>
              </a:rPr>
              <a:t>et al.</a:t>
            </a:r>
            <a:r>
              <a:rPr lang="es-ES" dirty="0">
                <a:latin typeface="Arial" panose="020B0604020202020204" pitchFamily="34" charset="0"/>
                <a:cs typeface="Arial" panose="020B0604020202020204" pitchFamily="34" charset="0"/>
              </a:rPr>
              <a:t>, 2021</a:t>
            </a:r>
          </a:p>
        </p:txBody>
      </p:sp>
      <p:grpSp>
        <p:nvGrpSpPr>
          <p:cNvPr id="2" name="Group 1"/>
          <p:cNvGrpSpPr/>
          <p:nvPr/>
        </p:nvGrpSpPr>
        <p:grpSpPr>
          <a:xfrm>
            <a:off x="1722847" y="859694"/>
            <a:ext cx="8746306" cy="5150230"/>
            <a:chOff x="659415" y="560857"/>
            <a:chExt cx="8746306" cy="5150230"/>
          </a:xfrm>
        </p:grpSpPr>
        <p:pic>
          <p:nvPicPr>
            <p:cNvPr id="5" name="Picture 4"/>
            <p:cNvPicPr>
              <a:picLocks noChangeAspect="1"/>
            </p:cNvPicPr>
            <p:nvPr/>
          </p:nvPicPr>
          <p:blipFill>
            <a:blip r:embed="rId3"/>
            <a:stretch>
              <a:fillRect/>
            </a:stretch>
          </p:blipFill>
          <p:spPr>
            <a:xfrm>
              <a:off x="659415" y="729866"/>
              <a:ext cx="8746306" cy="4981221"/>
            </a:xfrm>
            <a:prstGeom prst="rect">
              <a:avLst/>
            </a:prstGeom>
          </p:spPr>
        </p:pic>
        <p:sp>
          <p:nvSpPr>
            <p:cNvPr id="4" name="Rectangle 3"/>
            <p:cNvSpPr/>
            <p:nvPr/>
          </p:nvSpPr>
          <p:spPr>
            <a:xfrm rot="20016181">
              <a:off x="4667233" y="2291047"/>
              <a:ext cx="1629957"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17423453">
              <a:off x="5441324" y="1276674"/>
              <a:ext cx="1629957" cy="19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18546313">
              <a:off x="5026698" y="1674305"/>
              <a:ext cx="1629957" cy="401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1124761">
              <a:off x="1012127" y="3463929"/>
              <a:ext cx="1629957" cy="304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CuadroTexto 1"/>
          <p:cNvSpPr txBox="1"/>
          <p:nvPr/>
        </p:nvSpPr>
        <p:spPr>
          <a:xfrm>
            <a:off x="4966883" y="87575"/>
            <a:ext cx="2185214" cy="646331"/>
          </a:xfrm>
          <a:prstGeom prst="rect">
            <a:avLst/>
          </a:prstGeom>
          <a:noFill/>
        </p:spPr>
        <p:txBody>
          <a:bodyPr wrap="none" rtlCol="0">
            <a:spAutoFit/>
          </a:bodyPr>
          <a:lstStyle/>
          <a:p>
            <a:pPr algn="ctr"/>
            <a:r>
              <a:rPr lang="es-ES" sz="3600" dirty="0">
                <a:latin typeface="Arial" panose="020B0604020202020204" pitchFamily="34" charset="0"/>
                <a:cs typeface="Arial" panose="020B0604020202020204" pitchFamily="34" charset="0"/>
              </a:rPr>
              <a:t>PECTINS</a:t>
            </a:r>
          </a:p>
        </p:txBody>
      </p:sp>
    </p:spTree>
    <p:extLst>
      <p:ext uri="{BB962C8B-B14F-4D97-AF65-F5344CB8AC3E}">
        <p14:creationId xmlns:p14="http://schemas.microsoft.com/office/powerpoint/2010/main" val="1116146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31862" y="1045634"/>
            <a:ext cx="3932322" cy="5030787"/>
          </a:xfrm>
          <a:prstGeom prst="rect">
            <a:avLst/>
          </a:prstGeom>
        </p:spPr>
      </p:pic>
      <p:sp>
        <p:nvSpPr>
          <p:cNvPr id="3" name="Rectángulo 4"/>
          <p:cNvSpPr/>
          <p:nvPr/>
        </p:nvSpPr>
        <p:spPr>
          <a:xfrm>
            <a:off x="10063718" y="6381873"/>
            <a:ext cx="1890261" cy="369332"/>
          </a:xfrm>
          <a:prstGeom prst="rect">
            <a:avLst/>
          </a:prstGeom>
        </p:spPr>
        <p:txBody>
          <a:bodyPr wrap="none">
            <a:spAutoFit/>
          </a:bodyPr>
          <a:lstStyle/>
          <a:p>
            <a:r>
              <a:rPr lang="es-ES" dirty="0">
                <a:latin typeface="Arial" panose="020B0604020202020204" pitchFamily="34" charset="0"/>
                <a:cs typeface="Arial" panose="020B0604020202020204" pitchFamily="34" charset="0"/>
              </a:rPr>
              <a:t>Silva </a:t>
            </a:r>
            <a:r>
              <a:rPr lang="es-ES" i="1" dirty="0">
                <a:latin typeface="Arial" panose="020B0604020202020204" pitchFamily="34" charset="0"/>
                <a:cs typeface="Arial" panose="020B0604020202020204" pitchFamily="34" charset="0"/>
              </a:rPr>
              <a:t>et al.</a:t>
            </a:r>
            <a:r>
              <a:rPr lang="es-ES" dirty="0">
                <a:latin typeface="Arial" panose="020B0604020202020204" pitchFamily="34" charset="0"/>
                <a:cs typeface="Arial" panose="020B0604020202020204" pitchFamily="34" charset="0"/>
              </a:rPr>
              <a:t>, 2020</a:t>
            </a:r>
          </a:p>
        </p:txBody>
      </p:sp>
      <p:pic>
        <p:nvPicPr>
          <p:cNvPr id="4" name="Picture 3"/>
          <p:cNvPicPr>
            <a:picLocks noChangeAspect="1"/>
          </p:cNvPicPr>
          <p:nvPr/>
        </p:nvPicPr>
        <p:blipFill>
          <a:blip r:embed="rId4"/>
          <a:stretch>
            <a:fillRect/>
          </a:stretch>
        </p:blipFill>
        <p:spPr>
          <a:xfrm>
            <a:off x="1530501" y="965199"/>
            <a:ext cx="3231997" cy="1742017"/>
          </a:xfrm>
          <a:prstGeom prst="rect">
            <a:avLst/>
          </a:prstGeom>
        </p:spPr>
      </p:pic>
      <p:sp>
        <p:nvSpPr>
          <p:cNvPr id="5" name="Rectángulo 4"/>
          <p:cNvSpPr/>
          <p:nvPr/>
        </p:nvSpPr>
        <p:spPr>
          <a:xfrm>
            <a:off x="1889552" y="2878506"/>
            <a:ext cx="3433376" cy="369332"/>
          </a:xfrm>
          <a:prstGeom prst="rect">
            <a:avLst/>
          </a:prstGeom>
        </p:spPr>
        <p:txBody>
          <a:bodyPr wrap="none">
            <a:spAutoFit/>
          </a:bodyPr>
          <a:lstStyle/>
          <a:p>
            <a:r>
              <a:rPr lang="es-ES" dirty="0" err="1">
                <a:latin typeface="Arial" panose="020B0604020202020204" pitchFamily="34" charset="0"/>
                <a:cs typeface="Arial" panose="020B0604020202020204" pitchFamily="34" charset="0"/>
              </a:rPr>
              <a:t>Adapted</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from</a:t>
            </a:r>
            <a:r>
              <a:rPr lang="es-ES" dirty="0">
                <a:latin typeface="Arial" panose="020B0604020202020204" pitchFamily="34" charset="0"/>
                <a:cs typeface="Arial" panose="020B0604020202020204" pitchFamily="34" charset="0"/>
              </a:rPr>
              <a:t> Wang </a:t>
            </a:r>
            <a:r>
              <a:rPr lang="es-ES" i="1" dirty="0">
                <a:latin typeface="Arial" panose="020B0604020202020204" pitchFamily="34" charset="0"/>
                <a:cs typeface="Arial" panose="020B0604020202020204" pitchFamily="34" charset="0"/>
              </a:rPr>
              <a:t>et al.</a:t>
            </a:r>
            <a:r>
              <a:rPr lang="es-ES" dirty="0">
                <a:latin typeface="Arial" panose="020B0604020202020204" pitchFamily="34" charset="0"/>
                <a:cs typeface="Arial" panose="020B0604020202020204" pitchFamily="34" charset="0"/>
              </a:rPr>
              <a:t>, 2022</a:t>
            </a:r>
          </a:p>
        </p:txBody>
      </p:sp>
      <p:sp>
        <p:nvSpPr>
          <p:cNvPr id="6" name="CuadroTexto 1"/>
          <p:cNvSpPr txBox="1"/>
          <p:nvPr/>
        </p:nvSpPr>
        <p:spPr>
          <a:xfrm>
            <a:off x="2162716" y="341575"/>
            <a:ext cx="1840568" cy="523220"/>
          </a:xfrm>
          <a:prstGeom prst="rect">
            <a:avLst/>
          </a:prstGeom>
          <a:noFill/>
        </p:spPr>
        <p:txBody>
          <a:bodyPr wrap="none" rtlCol="0">
            <a:spAutoFit/>
          </a:bodyPr>
          <a:lstStyle/>
          <a:p>
            <a:pPr algn="ctr"/>
            <a:r>
              <a:rPr lang="es-ES" sz="2800" dirty="0">
                <a:latin typeface="Arial" panose="020B0604020202020204" pitchFamily="34" charset="0"/>
                <a:cs typeface="Arial" panose="020B0604020202020204" pitchFamily="34" charset="0"/>
              </a:rPr>
              <a:t>CALLOSE</a:t>
            </a:r>
          </a:p>
        </p:txBody>
      </p:sp>
      <p:sp>
        <p:nvSpPr>
          <p:cNvPr id="7" name="CuadroTexto 1"/>
          <p:cNvSpPr txBox="1"/>
          <p:nvPr/>
        </p:nvSpPr>
        <p:spPr>
          <a:xfrm>
            <a:off x="5368587" y="241492"/>
            <a:ext cx="5640262" cy="523220"/>
          </a:xfrm>
          <a:prstGeom prst="rect">
            <a:avLst/>
          </a:prstGeom>
          <a:noFill/>
        </p:spPr>
        <p:txBody>
          <a:bodyPr wrap="none" rtlCol="0">
            <a:spAutoFit/>
          </a:bodyPr>
          <a:lstStyle/>
          <a:p>
            <a:pPr algn="ctr"/>
            <a:r>
              <a:rPr lang="es-ES" sz="2800" dirty="0">
                <a:latin typeface="Arial" panose="020B0604020202020204" pitchFamily="34" charset="0"/>
                <a:cs typeface="Arial" panose="020B0604020202020204" pitchFamily="34" charset="0"/>
              </a:rPr>
              <a:t>ARABINOGALACTAN PROTEINS</a:t>
            </a:r>
          </a:p>
        </p:txBody>
      </p:sp>
      <p:pic>
        <p:nvPicPr>
          <p:cNvPr id="9" name="Picture 8"/>
          <p:cNvPicPr>
            <a:picLocks noChangeAspect="1"/>
          </p:cNvPicPr>
          <p:nvPr/>
        </p:nvPicPr>
        <p:blipFill>
          <a:blip r:embed="rId5"/>
          <a:stretch>
            <a:fillRect/>
          </a:stretch>
        </p:blipFill>
        <p:spPr>
          <a:xfrm>
            <a:off x="471561" y="4672013"/>
            <a:ext cx="5222875" cy="796396"/>
          </a:xfrm>
          <a:prstGeom prst="rect">
            <a:avLst/>
          </a:prstGeom>
        </p:spPr>
      </p:pic>
      <p:sp>
        <p:nvSpPr>
          <p:cNvPr id="10" name="Rectángulo 4"/>
          <p:cNvSpPr/>
          <p:nvPr/>
        </p:nvSpPr>
        <p:spPr>
          <a:xfrm>
            <a:off x="836577" y="6264805"/>
            <a:ext cx="4532010" cy="369332"/>
          </a:xfrm>
          <a:prstGeom prst="rect">
            <a:avLst/>
          </a:prstGeom>
        </p:spPr>
        <p:txBody>
          <a:bodyPr wrap="none">
            <a:spAutoFit/>
          </a:bodyPr>
          <a:lstStyle/>
          <a:p>
            <a:r>
              <a:rPr lang="es-ES" dirty="0" err="1">
                <a:latin typeface="Arial" panose="020B0604020202020204" pitchFamily="34" charset="0"/>
                <a:cs typeface="Arial" panose="020B0604020202020204" pitchFamily="34" charset="0"/>
              </a:rPr>
              <a:t>Adapted</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from</a:t>
            </a:r>
            <a:r>
              <a:rPr lang="es-ES"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Dallabernardina</a:t>
            </a:r>
            <a:r>
              <a:rPr lang="en-GB" dirty="0">
                <a:latin typeface="Arial" panose="020B0604020202020204" pitchFamily="34" charset="0"/>
                <a:cs typeface="Arial" panose="020B0604020202020204" pitchFamily="34" charset="0"/>
              </a:rPr>
              <a:t>,</a:t>
            </a:r>
            <a:r>
              <a:rPr lang="es-ES" dirty="0">
                <a:latin typeface="Arial" panose="020B0604020202020204" pitchFamily="34" charset="0"/>
                <a:cs typeface="Arial" panose="020B0604020202020204" pitchFamily="34" charset="0"/>
              </a:rPr>
              <a:t> </a:t>
            </a:r>
            <a:r>
              <a:rPr lang="es-ES" i="1" dirty="0">
                <a:latin typeface="Arial" panose="020B0604020202020204" pitchFamily="34" charset="0"/>
                <a:cs typeface="Arial" panose="020B0604020202020204" pitchFamily="34" charset="0"/>
              </a:rPr>
              <a:t>et al.</a:t>
            </a:r>
            <a:r>
              <a:rPr lang="es-ES" dirty="0">
                <a:latin typeface="Arial" panose="020B0604020202020204" pitchFamily="34" charset="0"/>
                <a:cs typeface="Arial" panose="020B0604020202020204" pitchFamily="34" charset="0"/>
              </a:rPr>
              <a:t>, 2017</a:t>
            </a:r>
          </a:p>
        </p:txBody>
      </p:sp>
      <p:sp>
        <p:nvSpPr>
          <p:cNvPr id="11" name="CuadroTexto 1"/>
          <p:cNvSpPr txBox="1"/>
          <p:nvPr/>
        </p:nvSpPr>
        <p:spPr>
          <a:xfrm>
            <a:off x="553846" y="4110168"/>
            <a:ext cx="4592924" cy="523220"/>
          </a:xfrm>
          <a:prstGeom prst="rect">
            <a:avLst/>
          </a:prstGeom>
          <a:noFill/>
        </p:spPr>
        <p:txBody>
          <a:bodyPr wrap="none" rtlCol="0">
            <a:spAutoFit/>
          </a:bodyPr>
          <a:lstStyle/>
          <a:p>
            <a:pPr algn="ctr"/>
            <a:r>
              <a:rPr lang="es-ES" sz="2800" dirty="0">
                <a:latin typeface="Arial" panose="020B0604020202020204" pitchFamily="34" charset="0"/>
                <a:cs typeface="Arial" panose="020B0604020202020204" pitchFamily="34" charset="0"/>
              </a:rPr>
              <a:t>MIXED-LINKAGE GLUCAN</a:t>
            </a:r>
          </a:p>
        </p:txBody>
      </p:sp>
      <p:sp>
        <p:nvSpPr>
          <p:cNvPr id="12" name="Rectángulo 4"/>
          <p:cNvSpPr/>
          <p:nvPr/>
        </p:nvSpPr>
        <p:spPr>
          <a:xfrm>
            <a:off x="1451109" y="5372611"/>
            <a:ext cx="3672800" cy="646331"/>
          </a:xfrm>
          <a:prstGeom prst="rect">
            <a:avLst/>
          </a:prstGeom>
        </p:spPr>
        <p:txBody>
          <a:bodyPr wrap="none">
            <a:spAutoFit/>
          </a:bodyPr>
          <a:lstStyle/>
          <a:p>
            <a:r>
              <a:rPr lang="en-GB" dirty="0">
                <a:latin typeface="Arial" panose="020B0604020202020204" pitchFamily="34" charset="0"/>
                <a:cs typeface="Arial" panose="020B0604020202020204" pitchFamily="34" charset="0"/>
              </a:rPr>
              <a:t>Red: their C4 hydroxyl gets linked</a:t>
            </a:r>
          </a:p>
          <a:p>
            <a:r>
              <a:rPr lang="en-GB" dirty="0">
                <a:latin typeface="Arial" panose="020B0604020202020204" pitchFamily="34" charset="0"/>
                <a:cs typeface="Arial" panose="020B0604020202020204" pitchFamily="34" charset="0"/>
              </a:rPr>
              <a:t>Blue: their C3 hydroxyl gets linked</a:t>
            </a:r>
          </a:p>
        </p:txBody>
      </p:sp>
    </p:spTree>
    <p:extLst>
      <p:ext uri="{BB962C8B-B14F-4D97-AF65-F5344CB8AC3E}">
        <p14:creationId xmlns:p14="http://schemas.microsoft.com/office/powerpoint/2010/main" val="2505166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197715" y="424266"/>
            <a:ext cx="1723550" cy="646331"/>
          </a:xfrm>
          <a:prstGeom prst="rect">
            <a:avLst/>
          </a:prstGeom>
          <a:noFill/>
        </p:spPr>
        <p:txBody>
          <a:bodyPr wrap="none" rtlCol="0">
            <a:spAutoFit/>
          </a:bodyPr>
          <a:lstStyle/>
          <a:p>
            <a:pPr algn="ctr"/>
            <a:r>
              <a:rPr lang="es-ES" sz="3600" dirty="0">
                <a:latin typeface="Arial" panose="020B0604020202020204" pitchFamily="34" charset="0"/>
                <a:cs typeface="Arial" panose="020B0604020202020204" pitchFamily="34" charset="0"/>
              </a:rPr>
              <a:t>LIGNIN</a:t>
            </a:r>
          </a:p>
        </p:txBody>
      </p:sp>
      <p:pic>
        <p:nvPicPr>
          <p:cNvPr id="7" name="Picture 6"/>
          <p:cNvPicPr>
            <a:picLocks noChangeAspect="1"/>
          </p:cNvPicPr>
          <p:nvPr/>
        </p:nvPicPr>
        <p:blipFill>
          <a:blip r:embed="rId3"/>
          <a:stretch>
            <a:fillRect/>
          </a:stretch>
        </p:blipFill>
        <p:spPr>
          <a:xfrm>
            <a:off x="1634596" y="1322857"/>
            <a:ext cx="8922808" cy="3568230"/>
          </a:xfrm>
          <a:prstGeom prst="rect">
            <a:avLst/>
          </a:prstGeom>
        </p:spPr>
      </p:pic>
      <p:sp>
        <p:nvSpPr>
          <p:cNvPr id="8" name="Rectángulo 4"/>
          <p:cNvSpPr/>
          <p:nvPr/>
        </p:nvSpPr>
        <p:spPr>
          <a:xfrm>
            <a:off x="9575957" y="6399210"/>
            <a:ext cx="2411750" cy="369332"/>
          </a:xfrm>
          <a:prstGeom prst="rect">
            <a:avLst/>
          </a:prstGeom>
        </p:spPr>
        <p:txBody>
          <a:bodyPr wrap="none">
            <a:spAutoFit/>
          </a:bodyPr>
          <a:lstStyle/>
          <a:p>
            <a:r>
              <a:rPr lang="es-ES" dirty="0" err="1">
                <a:latin typeface="Arial" panose="020B0604020202020204" pitchFamily="34" charset="0"/>
                <a:cs typeface="Arial" panose="020B0604020202020204" pitchFamily="34" charset="0"/>
              </a:rPr>
              <a:t>Vanholme</a:t>
            </a:r>
            <a:r>
              <a:rPr lang="es-ES" dirty="0">
                <a:latin typeface="Arial" panose="020B0604020202020204" pitchFamily="34" charset="0"/>
                <a:cs typeface="Arial" panose="020B0604020202020204" pitchFamily="34" charset="0"/>
              </a:rPr>
              <a:t> </a:t>
            </a:r>
            <a:r>
              <a:rPr lang="es-ES" i="1" dirty="0">
                <a:latin typeface="Arial" panose="020B0604020202020204" pitchFamily="34" charset="0"/>
                <a:cs typeface="Arial" panose="020B0604020202020204" pitchFamily="34" charset="0"/>
              </a:rPr>
              <a:t>et al.</a:t>
            </a:r>
            <a:r>
              <a:rPr lang="es-ES" dirty="0">
                <a:latin typeface="Arial" panose="020B0604020202020204" pitchFamily="34" charset="0"/>
                <a:cs typeface="Arial" panose="020B0604020202020204" pitchFamily="34" charset="0"/>
              </a:rPr>
              <a:t>, 2019</a:t>
            </a:r>
          </a:p>
        </p:txBody>
      </p:sp>
    </p:spTree>
    <p:extLst>
      <p:ext uri="{BB962C8B-B14F-4D97-AF65-F5344CB8AC3E}">
        <p14:creationId xmlns:p14="http://schemas.microsoft.com/office/powerpoint/2010/main" val="24540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3348038" y="911826"/>
            <a:ext cx="5422900" cy="5569465"/>
          </a:xfrm>
          <a:prstGeom prst="rect">
            <a:avLst/>
          </a:prstGeom>
        </p:spPr>
      </p:pic>
      <p:sp>
        <p:nvSpPr>
          <p:cNvPr id="3" name="CuadroTexto 2"/>
          <p:cNvSpPr txBox="1"/>
          <p:nvPr/>
        </p:nvSpPr>
        <p:spPr>
          <a:xfrm>
            <a:off x="3643855" y="171450"/>
            <a:ext cx="4904291" cy="646331"/>
          </a:xfrm>
          <a:prstGeom prst="rect">
            <a:avLst/>
          </a:prstGeom>
          <a:noFill/>
        </p:spPr>
        <p:txBody>
          <a:bodyPr wrap="none" rtlCol="0">
            <a:spAutoFit/>
          </a:bodyPr>
          <a:lstStyle/>
          <a:p>
            <a:pPr algn="ctr"/>
            <a:r>
              <a:rPr lang="es-ES" sz="3600" dirty="0">
                <a:latin typeface="Arial" panose="020B0604020202020204" pitchFamily="34" charset="0"/>
                <a:cs typeface="Arial" panose="020B0604020202020204" pitchFamily="34" charset="0"/>
              </a:rPr>
              <a:t>PRIMARY CELL WALL</a:t>
            </a:r>
          </a:p>
        </p:txBody>
      </p:sp>
      <p:sp>
        <p:nvSpPr>
          <p:cNvPr id="4" name="Rectángulo 3"/>
          <p:cNvSpPr/>
          <p:nvPr/>
        </p:nvSpPr>
        <p:spPr>
          <a:xfrm>
            <a:off x="3390900" y="952500"/>
            <a:ext cx="43815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p:cNvSpPr txBox="1"/>
          <p:nvPr/>
        </p:nvSpPr>
        <p:spPr>
          <a:xfrm>
            <a:off x="494116" y="3696558"/>
            <a:ext cx="2807436" cy="400110"/>
          </a:xfrm>
          <a:prstGeom prst="rect">
            <a:avLst/>
          </a:prstGeom>
          <a:noFill/>
        </p:spPr>
        <p:txBody>
          <a:bodyPr wrap="none" rtlCol="0">
            <a:spAutoFit/>
          </a:bodyPr>
          <a:lstStyle/>
          <a:p>
            <a:pPr algn="ctr"/>
            <a:r>
              <a:rPr lang="es-ES" sz="2000" dirty="0">
                <a:latin typeface="Arial" panose="020B0604020202020204" pitchFamily="34" charset="0"/>
                <a:cs typeface="Arial" panose="020B0604020202020204" pitchFamily="34" charset="0"/>
              </a:rPr>
              <a:t>A </a:t>
            </a:r>
            <a:r>
              <a:rPr lang="es-ES" sz="2000" dirty="0" err="1">
                <a:latin typeface="Arial" panose="020B0604020202020204" pitchFamily="34" charset="0"/>
                <a:cs typeface="Arial" panose="020B0604020202020204" pitchFamily="34" charset="0"/>
              </a:rPr>
              <a:t>very</a:t>
            </a:r>
            <a:r>
              <a:rPr lang="es-ES" sz="2000" dirty="0">
                <a:latin typeface="Arial" panose="020B0604020202020204" pitchFamily="34" charset="0"/>
                <a:cs typeface="Arial" panose="020B0604020202020204" pitchFamily="34" charset="0"/>
              </a:rPr>
              <a:t> </a:t>
            </a:r>
            <a:r>
              <a:rPr lang="es-ES" sz="2000" dirty="0" err="1">
                <a:latin typeface="Arial" panose="020B0604020202020204" pitchFamily="34" charset="0"/>
                <a:cs typeface="Arial" panose="020B0604020202020204" pitchFamily="34" charset="0"/>
              </a:rPr>
              <a:t>simplified</a:t>
            </a:r>
            <a:r>
              <a:rPr lang="es-ES" sz="2000" dirty="0">
                <a:latin typeface="Arial" panose="020B0604020202020204" pitchFamily="34" charset="0"/>
                <a:cs typeface="Arial" panose="020B0604020202020204" pitchFamily="34" charset="0"/>
              </a:rPr>
              <a:t> </a:t>
            </a:r>
            <a:r>
              <a:rPr lang="es-ES" sz="2000" dirty="0" err="1">
                <a:latin typeface="Arial" panose="020B0604020202020204" pitchFamily="34" charset="0"/>
                <a:cs typeface="Arial" panose="020B0604020202020204" pitchFamily="34" charset="0"/>
              </a:rPr>
              <a:t>model</a:t>
            </a:r>
            <a:endParaRPr lang="es-ES" sz="2000" dirty="0">
              <a:latin typeface="Arial" panose="020B0604020202020204" pitchFamily="34" charset="0"/>
              <a:cs typeface="Arial" panose="020B0604020202020204" pitchFamily="34" charset="0"/>
            </a:endParaRPr>
          </a:p>
        </p:txBody>
      </p:sp>
      <p:sp>
        <p:nvSpPr>
          <p:cNvPr id="6" name="Rectángulo 5"/>
          <p:cNvSpPr/>
          <p:nvPr/>
        </p:nvSpPr>
        <p:spPr>
          <a:xfrm>
            <a:off x="8448187" y="6390670"/>
            <a:ext cx="3544560" cy="369332"/>
          </a:xfrm>
          <a:prstGeom prst="rect">
            <a:avLst/>
          </a:prstGeom>
        </p:spPr>
        <p:txBody>
          <a:bodyPr wrap="none">
            <a:spAutoFit/>
          </a:bodyPr>
          <a:lstStyle/>
          <a:p>
            <a:r>
              <a:rPr lang="es-ES" dirty="0" err="1">
                <a:latin typeface="Arial" panose="020B0604020202020204" pitchFamily="34" charset="0"/>
                <a:cs typeface="Arial" panose="020B0604020202020204" pitchFamily="34" charset="0"/>
              </a:rPr>
              <a:t>Adapted</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from</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Rytioja</a:t>
            </a:r>
            <a:r>
              <a:rPr lang="es-ES" dirty="0">
                <a:latin typeface="Arial" panose="020B0604020202020204" pitchFamily="34" charset="0"/>
                <a:cs typeface="Arial" panose="020B0604020202020204" pitchFamily="34" charset="0"/>
              </a:rPr>
              <a:t> </a:t>
            </a:r>
            <a:r>
              <a:rPr lang="es-ES" i="1" dirty="0">
                <a:latin typeface="Arial" panose="020B0604020202020204" pitchFamily="34" charset="0"/>
                <a:cs typeface="Arial" panose="020B0604020202020204" pitchFamily="34" charset="0"/>
              </a:rPr>
              <a:t>et al.</a:t>
            </a:r>
            <a:r>
              <a:rPr lang="es-ES" dirty="0">
                <a:latin typeface="Arial" panose="020B0604020202020204" pitchFamily="34" charset="0"/>
                <a:cs typeface="Arial" panose="020B0604020202020204" pitchFamily="34" charset="0"/>
              </a:rPr>
              <a:t>, 2014</a:t>
            </a:r>
          </a:p>
        </p:txBody>
      </p:sp>
    </p:spTree>
    <p:extLst>
      <p:ext uri="{BB962C8B-B14F-4D97-AF65-F5344CB8AC3E}">
        <p14:creationId xmlns:p14="http://schemas.microsoft.com/office/powerpoint/2010/main" val="3177073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74835" y="1669082"/>
            <a:ext cx="5242330" cy="3840480"/>
            <a:chOff x="-4343637" y="1292321"/>
            <a:chExt cx="5242330" cy="384048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30460"/>
            <a:stretch/>
          </p:blipFill>
          <p:spPr>
            <a:xfrm>
              <a:off x="-4343637" y="1292321"/>
              <a:ext cx="5239601" cy="384048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2627" t="18687" r="30460" b="75250"/>
            <a:stretch/>
          </p:blipFill>
          <p:spPr>
            <a:xfrm>
              <a:off x="356148" y="2244316"/>
              <a:ext cx="539816" cy="23283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2627" t="18687" r="30460" b="75250"/>
            <a:stretch/>
          </p:blipFill>
          <p:spPr>
            <a:xfrm>
              <a:off x="356148" y="2465098"/>
              <a:ext cx="539816" cy="23283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2627" t="18687" r="30460" b="75250"/>
            <a:stretch/>
          </p:blipFill>
          <p:spPr>
            <a:xfrm>
              <a:off x="356148" y="2685880"/>
              <a:ext cx="539816" cy="232833"/>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2627" t="18687" r="30460" b="75250"/>
            <a:stretch/>
          </p:blipFill>
          <p:spPr>
            <a:xfrm>
              <a:off x="356148" y="2894611"/>
              <a:ext cx="539816" cy="232833"/>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2627" t="18687" r="30460" b="75250"/>
            <a:stretch/>
          </p:blipFill>
          <p:spPr>
            <a:xfrm>
              <a:off x="356148" y="3124730"/>
              <a:ext cx="539816" cy="232833"/>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62627" t="18687" r="30460" b="75250"/>
            <a:stretch/>
          </p:blipFill>
          <p:spPr>
            <a:xfrm>
              <a:off x="356148" y="3352716"/>
              <a:ext cx="539816" cy="232833"/>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62627" t="18687" r="30460" b="75250"/>
            <a:stretch/>
          </p:blipFill>
          <p:spPr>
            <a:xfrm>
              <a:off x="358877" y="3563580"/>
              <a:ext cx="539816" cy="232833"/>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62627" t="18687" r="30460" b="75250"/>
            <a:stretch/>
          </p:blipFill>
          <p:spPr>
            <a:xfrm>
              <a:off x="356148" y="3780471"/>
              <a:ext cx="539816" cy="232833"/>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62627" t="18687" r="30460" b="75250"/>
            <a:stretch/>
          </p:blipFill>
          <p:spPr>
            <a:xfrm>
              <a:off x="356148" y="3997583"/>
              <a:ext cx="539816" cy="232833"/>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62627" t="18687" r="30460" b="75250"/>
            <a:stretch/>
          </p:blipFill>
          <p:spPr>
            <a:xfrm>
              <a:off x="356148" y="4223212"/>
              <a:ext cx="539816" cy="232833"/>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62627" t="18687" r="30460" b="75250"/>
            <a:stretch/>
          </p:blipFill>
          <p:spPr>
            <a:xfrm>
              <a:off x="356148" y="4456045"/>
              <a:ext cx="539816" cy="232833"/>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62627" t="18687" r="30460" b="75250"/>
            <a:stretch/>
          </p:blipFill>
          <p:spPr>
            <a:xfrm>
              <a:off x="356148" y="4662062"/>
              <a:ext cx="539816" cy="232833"/>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62627" t="18687" r="30460" b="75250"/>
            <a:stretch/>
          </p:blipFill>
          <p:spPr>
            <a:xfrm>
              <a:off x="356148" y="4855595"/>
              <a:ext cx="539816" cy="232833"/>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43097" t="31606" r="37968" b="49875"/>
            <a:stretch/>
          </p:blipFill>
          <p:spPr>
            <a:xfrm>
              <a:off x="-1073214" y="2342751"/>
              <a:ext cx="1426633" cy="711200"/>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41807" t="25635" r="54878" b="70920"/>
            <a:stretch/>
          </p:blipFill>
          <p:spPr>
            <a:xfrm>
              <a:off x="-1208894" y="2360732"/>
              <a:ext cx="249767" cy="132292"/>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57048" t="47938" r="38721" b="46606"/>
            <a:stretch/>
          </p:blipFill>
          <p:spPr>
            <a:xfrm>
              <a:off x="-62031" y="3322152"/>
              <a:ext cx="415449" cy="209551"/>
            </a:xfrm>
            <a:prstGeom prst="rect">
              <a:avLst/>
            </a:prstGeom>
          </p:spPr>
        </p:pic>
      </p:grpSp>
      <p:sp>
        <p:nvSpPr>
          <p:cNvPr id="20" name="CuadroTexto 1"/>
          <p:cNvSpPr txBox="1"/>
          <p:nvPr/>
        </p:nvSpPr>
        <p:spPr>
          <a:xfrm>
            <a:off x="1397026" y="534064"/>
            <a:ext cx="9324925" cy="646331"/>
          </a:xfrm>
          <a:prstGeom prst="rect">
            <a:avLst/>
          </a:prstGeom>
          <a:noFill/>
        </p:spPr>
        <p:txBody>
          <a:bodyPr wrap="none" rtlCol="0">
            <a:spAutoFit/>
          </a:bodyPr>
          <a:lstStyle/>
          <a:p>
            <a:pPr algn="ctr"/>
            <a:r>
              <a:rPr lang="es-ES" sz="3600" dirty="0">
                <a:latin typeface="Arial" panose="020B0604020202020204" pitchFamily="34" charset="0"/>
                <a:cs typeface="Arial" panose="020B0604020202020204" pitchFamily="34" charset="0"/>
              </a:rPr>
              <a:t>PRIMARY AND SECONDARY CELL WALLS</a:t>
            </a:r>
          </a:p>
        </p:txBody>
      </p:sp>
    </p:spTree>
    <p:extLst>
      <p:ext uri="{BB962C8B-B14F-4D97-AF65-F5344CB8AC3E}">
        <p14:creationId xmlns:p14="http://schemas.microsoft.com/office/powerpoint/2010/main" val="4201180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290527" y="1324717"/>
            <a:ext cx="1924722" cy="2052016"/>
            <a:chOff x="331985" y="1556960"/>
            <a:chExt cx="1924722" cy="2052016"/>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985" y="1556960"/>
              <a:ext cx="1905000" cy="1905000"/>
            </a:xfrm>
            <a:prstGeom prst="rect">
              <a:avLst/>
            </a:prstGeom>
          </p:spPr>
        </p:pic>
        <p:sp>
          <p:nvSpPr>
            <p:cNvPr id="11" name="TextBox 9"/>
            <p:cNvSpPr txBox="1"/>
            <p:nvPr/>
          </p:nvSpPr>
          <p:spPr>
            <a:xfrm>
              <a:off x="372041" y="3112045"/>
              <a:ext cx="1884666" cy="496931"/>
            </a:xfrm>
            <a:prstGeom prst="rect">
              <a:avLst/>
            </a:prstGeom>
            <a:noFill/>
          </p:spPr>
          <p:txBody>
            <a:bodyPr wrap="square" rtlCol="0">
              <a:spAutoFit/>
            </a:bodyPr>
            <a:lstStyle/>
            <a:p>
              <a:pPr algn="ctr">
                <a:lnSpc>
                  <a:spcPct val="150000"/>
                </a:lnSpc>
              </a:pPr>
              <a:r>
                <a:rPr lang="en-GB" sz="2000" dirty="0">
                  <a:latin typeface="Arial" panose="020B0604020202020204" pitchFamily="34" charset="0"/>
                  <a:cs typeface="Arial" panose="020B0604020202020204" pitchFamily="34" charset="0"/>
                </a:rPr>
                <a:t>Cotton</a:t>
              </a:r>
            </a:p>
          </p:txBody>
        </p:sp>
      </p:grpSp>
      <p:grpSp>
        <p:nvGrpSpPr>
          <p:cNvPr id="22" name="Grupo 21"/>
          <p:cNvGrpSpPr/>
          <p:nvPr/>
        </p:nvGrpSpPr>
        <p:grpSpPr>
          <a:xfrm>
            <a:off x="868314" y="3418082"/>
            <a:ext cx="2834878" cy="2474770"/>
            <a:chOff x="859197" y="3674900"/>
            <a:chExt cx="2834878" cy="2474770"/>
          </a:xfrm>
        </p:grpSpPr>
        <p:pic>
          <p:nvPicPr>
            <p:cNvPr id="12" name="Imagen 11"/>
            <p:cNvPicPr>
              <a:picLocks noChangeAspect="1"/>
            </p:cNvPicPr>
            <p:nvPr/>
          </p:nvPicPr>
          <p:blipFill>
            <a:blip r:embed="rId4" cstate="print">
              <a:extLst>
                <a:ext uri="{BEBA8EAE-BF5A-486C-A8C5-ECC9F3942E4B}">
                  <a14:imgProps xmlns:a14="http://schemas.microsoft.com/office/drawing/2010/main">
                    <a14:imgLayer r:embed="rId5">
                      <a14:imgEffect>
                        <a14:backgroundRemoval t="625" b="86000" l="4625" r="94875"/>
                      </a14:imgEffect>
                    </a14:imgLayer>
                  </a14:imgProps>
                </a:ext>
                <a:ext uri="{28A0092B-C50C-407E-A947-70E740481C1C}">
                  <a14:useLocalDpi xmlns:a14="http://schemas.microsoft.com/office/drawing/2010/main" val="0"/>
                </a:ext>
              </a:extLst>
            </a:blip>
            <a:stretch>
              <a:fillRect/>
            </a:stretch>
          </p:blipFill>
          <p:spPr>
            <a:xfrm>
              <a:off x="1057436" y="3674900"/>
              <a:ext cx="2438400" cy="2438400"/>
            </a:xfrm>
            <a:prstGeom prst="rect">
              <a:avLst/>
            </a:prstGeom>
            <a:ln>
              <a:noFill/>
            </a:ln>
            <a:effectLst>
              <a:outerShdw blurRad="292100" dist="139700" dir="2700000" algn="tl" rotWithShape="0">
                <a:srgbClr val="333333">
                  <a:alpha val="65000"/>
                </a:srgbClr>
              </a:outerShdw>
            </a:effectLst>
          </p:spPr>
        </p:pic>
        <p:sp>
          <p:nvSpPr>
            <p:cNvPr id="13" name="TextBox 9"/>
            <p:cNvSpPr txBox="1"/>
            <p:nvPr/>
          </p:nvSpPr>
          <p:spPr>
            <a:xfrm>
              <a:off x="859197" y="5652739"/>
              <a:ext cx="2834878" cy="496931"/>
            </a:xfrm>
            <a:prstGeom prst="rect">
              <a:avLst/>
            </a:prstGeom>
            <a:noFill/>
          </p:spPr>
          <p:txBody>
            <a:bodyPr wrap="square" rtlCol="0">
              <a:spAutoFit/>
            </a:bodyPr>
            <a:lstStyle/>
            <a:p>
              <a:pPr algn="ctr">
                <a:lnSpc>
                  <a:spcPct val="150000"/>
                </a:lnSpc>
              </a:pPr>
              <a:r>
                <a:rPr lang="en-GB" sz="2000" dirty="0">
                  <a:latin typeface="Arial" panose="020B0604020202020204" pitchFamily="34" charset="0"/>
                  <a:cs typeface="Arial" panose="020B0604020202020204" pitchFamily="34" charset="0"/>
                </a:rPr>
                <a:t>Wooden furniture</a:t>
              </a:r>
            </a:p>
          </p:txBody>
        </p:sp>
      </p:grpSp>
      <p:grpSp>
        <p:nvGrpSpPr>
          <p:cNvPr id="19" name="Grupo 18"/>
          <p:cNvGrpSpPr/>
          <p:nvPr/>
        </p:nvGrpSpPr>
        <p:grpSpPr>
          <a:xfrm>
            <a:off x="2596649" y="1368965"/>
            <a:ext cx="2834878" cy="2246910"/>
            <a:chOff x="3263727" y="2017123"/>
            <a:chExt cx="2834878" cy="2246910"/>
          </a:xfrm>
        </p:grpSpPr>
        <p:pic>
          <p:nvPicPr>
            <p:cNvPr id="7" name="Imagen 6"/>
            <p:cNvPicPr>
              <a:picLocks noChangeAspect="1"/>
            </p:cNvPicPr>
            <p:nvPr/>
          </p:nvPicPr>
          <p:blipFill rotWithShape="1">
            <a:blip r:embed="rId6" cstate="print">
              <a:extLst>
                <a:ext uri="{28A0092B-C50C-407E-A947-70E740481C1C}">
                  <a14:useLocalDpi xmlns:a14="http://schemas.microsoft.com/office/drawing/2010/main" val="0"/>
                </a:ext>
              </a:extLst>
            </a:blip>
            <a:srcRect b="6589"/>
            <a:stretch/>
          </p:blipFill>
          <p:spPr>
            <a:xfrm>
              <a:off x="3457312" y="2017123"/>
              <a:ext cx="2472520" cy="1489694"/>
            </a:xfrm>
            <a:prstGeom prst="rect">
              <a:avLst/>
            </a:prstGeom>
          </p:spPr>
        </p:pic>
        <p:sp>
          <p:nvSpPr>
            <p:cNvPr id="14" name="TextBox 9"/>
            <p:cNvSpPr txBox="1"/>
            <p:nvPr/>
          </p:nvSpPr>
          <p:spPr>
            <a:xfrm>
              <a:off x="3263727" y="3556147"/>
              <a:ext cx="2834878" cy="707886"/>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Building</a:t>
              </a:r>
            </a:p>
            <a:p>
              <a:pPr algn="ctr"/>
              <a:r>
                <a:rPr lang="en-GB" sz="2000" dirty="0">
                  <a:latin typeface="Arial" panose="020B0604020202020204" pitchFamily="34" charset="0"/>
                  <a:cs typeface="Arial" panose="020B0604020202020204" pitchFamily="34" charset="0"/>
                </a:rPr>
                <a:t>material</a:t>
              </a:r>
            </a:p>
          </p:txBody>
        </p:sp>
      </p:grpSp>
      <p:grpSp>
        <p:nvGrpSpPr>
          <p:cNvPr id="26" name="Grupo 25"/>
          <p:cNvGrpSpPr/>
          <p:nvPr/>
        </p:nvGrpSpPr>
        <p:grpSpPr>
          <a:xfrm>
            <a:off x="3910700" y="3577816"/>
            <a:ext cx="2834878" cy="2240308"/>
            <a:chOff x="4707961" y="3840034"/>
            <a:chExt cx="2834878" cy="2240308"/>
          </a:xfrm>
        </p:grpSpPr>
        <p:pic>
          <p:nvPicPr>
            <p:cNvPr id="4" name="Imagen 3"/>
            <p:cNvPicPr>
              <a:picLocks noChangeAspect="1"/>
            </p:cNvPicPr>
            <p:nvPr/>
          </p:nvPicPr>
          <p:blipFill rotWithShape="1">
            <a:blip r:embed="rId7" cstate="print">
              <a:extLst>
                <a:ext uri="{28A0092B-C50C-407E-A947-70E740481C1C}">
                  <a14:useLocalDpi xmlns:a14="http://schemas.microsoft.com/office/drawing/2010/main" val="0"/>
                </a:ext>
              </a:extLst>
            </a:blip>
            <a:srcRect l="25526" t="13787" r="25454" b="33272"/>
            <a:stretch/>
          </p:blipFill>
          <p:spPr>
            <a:xfrm>
              <a:off x="5296145" y="3840034"/>
              <a:ext cx="1692705" cy="1828120"/>
            </a:xfrm>
            <a:prstGeom prst="rect">
              <a:avLst/>
            </a:prstGeom>
          </p:spPr>
        </p:pic>
        <p:sp>
          <p:nvSpPr>
            <p:cNvPr id="15" name="TextBox 9"/>
            <p:cNvSpPr txBox="1"/>
            <p:nvPr/>
          </p:nvSpPr>
          <p:spPr>
            <a:xfrm>
              <a:off x="4707961" y="5583411"/>
              <a:ext cx="2834878" cy="496931"/>
            </a:xfrm>
            <a:prstGeom prst="rect">
              <a:avLst/>
            </a:prstGeom>
            <a:noFill/>
          </p:spPr>
          <p:txBody>
            <a:bodyPr wrap="square" rtlCol="0">
              <a:spAutoFit/>
            </a:bodyPr>
            <a:lstStyle/>
            <a:p>
              <a:pPr algn="ctr">
                <a:lnSpc>
                  <a:spcPct val="150000"/>
                </a:lnSpc>
              </a:pPr>
              <a:r>
                <a:rPr lang="en-GB" sz="2000" dirty="0">
                  <a:latin typeface="Arial" panose="020B0604020202020204" pitchFamily="34" charset="0"/>
                  <a:cs typeface="Arial" panose="020B0604020202020204" pitchFamily="34" charset="0"/>
                </a:rPr>
                <a:t>Dietary fibre</a:t>
              </a:r>
            </a:p>
          </p:txBody>
        </p:sp>
      </p:grpSp>
      <p:grpSp>
        <p:nvGrpSpPr>
          <p:cNvPr id="20" name="Grupo 19"/>
          <p:cNvGrpSpPr/>
          <p:nvPr/>
        </p:nvGrpSpPr>
        <p:grpSpPr>
          <a:xfrm>
            <a:off x="6050635" y="1368965"/>
            <a:ext cx="2320679" cy="2299851"/>
            <a:chOff x="6661837" y="1775365"/>
            <a:chExt cx="2320679" cy="2299851"/>
          </a:xfrm>
        </p:grpSpPr>
        <p:pic>
          <p:nvPicPr>
            <p:cNvPr id="9" name="Imagen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8022" y="1775365"/>
              <a:ext cx="2054494" cy="2054494"/>
            </a:xfrm>
            <a:prstGeom prst="rect">
              <a:avLst/>
            </a:prstGeom>
          </p:spPr>
        </p:pic>
        <p:sp>
          <p:nvSpPr>
            <p:cNvPr id="16" name="TextBox 9"/>
            <p:cNvSpPr txBox="1"/>
            <p:nvPr/>
          </p:nvSpPr>
          <p:spPr>
            <a:xfrm>
              <a:off x="6661837" y="3578285"/>
              <a:ext cx="2171275" cy="496931"/>
            </a:xfrm>
            <a:prstGeom prst="rect">
              <a:avLst/>
            </a:prstGeom>
            <a:noFill/>
          </p:spPr>
          <p:txBody>
            <a:bodyPr wrap="square" rtlCol="0">
              <a:spAutoFit/>
            </a:bodyPr>
            <a:lstStyle/>
            <a:p>
              <a:pPr algn="ctr">
                <a:lnSpc>
                  <a:spcPct val="150000"/>
                </a:lnSpc>
              </a:pPr>
              <a:r>
                <a:rPr lang="en-GB" sz="2000" dirty="0">
                  <a:latin typeface="Arial" panose="020B0604020202020204" pitchFamily="34" charset="0"/>
                  <a:cs typeface="Arial" panose="020B0604020202020204" pitchFamily="34" charset="0"/>
                </a:rPr>
                <a:t>Biofuels</a:t>
              </a:r>
            </a:p>
          </p:txBody>
        </p:sp>
      </p:grpSp>
      <p:grpSp>
        <p:nvGrpSpPr>
          <p:cNvPr id="27" name="Grupo 26"/>
          <p:cNvGrpSpPr/>
          <p:nvPr/>
        </p:nvGrpSpPr>
        <p:grpSpPr>
          <a:xfrm>
            <a:off x="7533606" y="3636359"/>
            <a:ext cx="2171275" cy="2160825"/>
            <a:chOff x="8471091" y="4104767"/>
            <a:chExt cx="2171275" cy="2160825"/>
          </a:xfrm>
        </p:grpSpPr>
        <p:pic>
          <p:nvPicPr>
            <p:cNvPr id="10" name="Imagen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76372" y="4104767"/>
              <a:ext cx="1826945" cy="1826945"/>
            </a:xfrm>
            <a:prstGeom prst="rect">
              <a:avLst/>
            </a:prstGeom>
          </p:spPr>
        </p:pic>
        <p:sp>
          <p:nvSpPr>
            <p:cNvPr id="17" name="TextBox 9"/>
            <p:cNvSpPr txBox="1"/>
            <p:nvPr/>
          </p:nvSpPr>
          <p:spPr>
            <a:xfrm>
              <a:off x="8471091" y="5768661"/>
              <a:ext cx="2171275" cy="496931"/>
            </a:xfrm>
            <a:prstGeom prst="rect">
              <a:avLst/>
            </a:prstGeom>
            <a:noFill/>
          </p:spPr>
          <p:txBody>
            <a:bodyPr wrap="square" rtlCol="0">
              <a:spAutoFit/>
            </a:bodyPr>
            <a:lstStyle/>
            <a:p>
              <a:pPr algn="ctr">
                <a:lnSpc>
                  <a:spcPct val="150000"/>
                </a:lnSpc>
              </a:pPr>
              <a:r>
                <a:rPr lang="en-GB" sz="2000" dirty="0">
                  <a:latin typeface="Arial" panose="020B0604020202020204" pitchFamily="34" charset="0"/>
                  <a:cs typeface="Arial" panose="020B0604020202020204" pitchFamily="34" charset="0"/>
                </a:rPr>
                <a:t>Animal feed</a:t>
              </a:r>
            </a:p>
          </p:txBody>
        </p:sp>
      </p:grpSp>
      <p:grpSp>
        <p:nvGrpSpPr>
          <p:cNvPr id="21" name="Grupo 20"/>
          <p:cNvGrpSpPr/>
          <p:nvPr/>
        </p:nvGrpSpPr>
        <p:grpSpPr>
          <a:xfrm>
            <a:off x="8748285" y="1539029"/>
            <a:ext cx="2171275" cy="2271700"/>
            <a:chOff x="9591737" y="2144567"/>
            <a:chExt cx="2171275" cy="2271700"/>
          </a:xfrm>
        </p:grpSpPr>
        <p:pic>
          <p:nvPicPr>
            <p:cNvPr id="3" name="Imagen 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344" b="96680" l="17073" r="83049"/>
                      </a14:imgEffect>
                    </a14:imgLayer>
                  </a14:imgProps>
                </a:ext>
                <a:ext uri="{28A0092B-C50C-407E-A947-70E740481C1C}">
                  <a14:useLocalDpi xmlns:a14="http://schemas.microsoft.com/office/drawing/2010/main" val="0"/>
                </a:ext>
              </a:extLst>
            </a:blip>
            <a:srcRect l="17294" r="16550"/>
            <a:stretch/>
          </p:blipFill>
          <p:spPr>
            <a:xfrm>
              <a:off x="9782663" y="2144567"/>
              <a:ext cx="1831009" cy="1728144"/>
            </a:xfrm>
            <a:prstGeom prst="rect">
              <a:avLst/>
            </a:prstGeom>
          </p:spPr>
        </p:pic>
        <p:sp>
          <p:nvSpPr>
            <p:cNvPr id="18" name="TextBox 9"/>
            <p:cNvSpPr txBox="1"/>
            <p:nvPr/>
          </p:nvSpPr>
          <p:spPr>
            <a:xfrm>
              <a:off x="9591737" y="3708381"/>
              <a:ext cx="2171275" cy="707886"/>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Cardboard and paper</a:t>
              </a:r>
            </a:p>
          </p:txBody>
        </p:sp>
      </p:grpSp>
      <p:grpSp>
        <p:nvGrpSpPr>
          <p:cNvPr id="25" name="Grupo 24"/>
          <p:cNvGrpSpPr/>
          <p:nvPr/>
        </p:nvGrpSpPr>
        <p:grpSpPr>
          <a:xfrm>
            <a:off x="10066541" y="3564862"/>
            <a:ext cx="2171275" cy="2286220"/>
            <a:chOff x="10835596" y="3301651"/>
            <a:chExt cx="2171275" cy="2286220"/>
          </a:xfrm>
        </p:grpSpPr>
        <p:pic>
          <p:nvPicPr>
            <p:cNvPr id="23" name="Imagen 22"/>
            <p:cNvPicPr>
              <a:picLocks noChangeAspect="1"/>
            </p:cNvPicPr>
            <p:nvPr/>
          </p:nvPicPr>
          <p:blipFill rotWithShape="1">
            <a:blip r:embed="rId12" cstate="print">
              <a:extLst>
                <a:ext uri="{28A0092B-C50C-407E-A947-70E740481C1C}">
                  <a14:useLocalDpi xmlns:a14="http://schemas.microsoft.com/office/drawing/2010/main" val="0"/>
                </a:ext>
              </a:extLst>
            </a:blip>
            <a:srcRect l="12057" t="9947" r="44286" b="17460"/>
            <a:stretch/>
          </p:blipFill>
          <p:spPr>
            <a:xfrm>
              <a:off x="11318051" y="3301651"/>
              <a:ext cx="1037547" cy="1863240"/>
            </a:xfrm>
            <a:prstGeom prst="rect">
              <a:avLst/>
            </a:prstGeom>
          </p:spPr>
        </p:pic>
        <p:sp>
          <p:nvSpPr>
            <p:cNvPr id="24" name="TextBox 9"/>
            <p:cNvSpPr txBox="1"/>
            <p:nvPr/>
          </p:nvSpPr>
          <p:spPr>
            <a:xfrm>
              <a:off x="10835596" y="5156984"/>
              <a:ext cx="2171275" cy="430887"/>
            </a:xfrm>
            <a:prstGeom prst="rect">
              <a:avLst/>
            </a:prstGeom>
            <a:noFill/>
          </p:spPr>
          <p:txBody>
            <a:bodyPr wrap="square" rtlCol="0">
              <a:spAutoFit/>
            </a:bodyPr>
            <a:lstStyle/>
            <a:p>
              <a:pPr algn="ctr"/>
              <a:r>
                <a:rPr lang="en-GB" sz="2200" dirty="0">
                  <a:latin typeface="Calibri" panose="020F0502020204030204" pitchFamily="34" charset="0"/>
                  <a:cs typeface="Calibri" panose="020F0502020204030204" pitchFamily="34" charset="0"/>
                </a:rPr>
                <a:t>Bioplastics</a:t>
              </a:r>
            </a:p>
          </p:txBody>
        </p:sp>
      </p:grpSp>
      <p:sp>
        <p:nvSpPr>
          <p:cNvPr id="28" name="TextBox 27">
            <a:extLst>
              <a:ext uri="{FF2B5EF4-FFF2-40B4-BE49-F238E27FC236}">
                <a16:creationId xmlns:a16="http://schemas.microsoft.com/office/drawing/2014/main" id="{C7A6CD31-920D-6995-E864-104235052667}"/>
              </a:ext>
            </a:extLst>
          </p:cNvPr>
          <p:cNvSpPr txBox="1"/>
          <p:nvPr/>
        </p:nvSpPr>
        <p:spPr>
          <a:xfrm>
            <a:off x="3034862" y="174111"/>
            <a:ext cx="6122276" cy="646331"/>
          </a:xfrm>
          <a:prstGeom prst="rect">
            <a:avLst/>
          </a:prstGeom>
          <a:noFill/>
        </p:spPr>
        <p:txBody>
          <a:bodyPr wrap="square">
            <a:spAutoFit/>
          </a:bodyPr>
          <a:lstStyle/>
          <a:p>
            <a:pPr algn="ctr"/>
            <a:r>
              <a:rPr lang="en-GB" sz="3600" dirty="0">
                <a:latin typeface="Arial" panose="020B0604020202020204" pitchFamily="34" charset="0"/>
                <a:cs typeface="Arial" panose="020B0604020202020204" pitchFamily="34" charset="0"/>
              </a:rPr>
              <a:t>APPLICATIONS</a:t>
            </a:r>
          </a:p>
        </p:txBody>
      </p:sp>
    </p:spTree>
    <p:extLst>
      <p:ext uri="{BB962C8B-B14F-4D97-AF65-F5344CB8AC3E}">
        <p14:creationId xmlns:p14="http://schemas.microsoft.com/office/powerpoint/2010/main" val="2314267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620276" y="1228289"/>
            <a:ext cx="2517136" cy="2625157"/>
            <a:chOff x="1006394" y="584965"/>
            <a:chExt cx="2517136" cy="2625157"/>
          </a:xfrm>
        </p:grpSpPr>
        <p:grpSp>
          <p:nvGrpSpPr>
            <p:cNvPr id="52" name="Grupo 51"/>
            <p:cNvGrpSpPr/>
            <p:nvPr/>
          </p:nvGrpSpPr>
          <p:grpSpPr>
            <a:xfrm>
              <a:off x="1006394" y="584965"/>
              <a:ext cx="2181545" cy="2625157"/>
              <a:chOff x="575200" y="1523945"/>
              <a:chExt cx="2181545" cy="2625157"/>
            </a:xfrm>
          </p:grpSpPr>
          <p:grpSp>
            <p:nvGrpSpPr>
              <p:cNvPr id="48" name="Grupo 47"/>
              <p:cNvGrpSpPr/>
              <p:nvPr/>
            </p:nvGrpSpPr>
            <p:grpSpPr>
              <a:xfrm>
                <a:off x="575200" y="1523945"/>
                <a:ext cx="1699299" cy="1676637"/>
                <a:chOff x="575200" y="1523945"/>
                <a:chExt cx="1699299" cy="1676637"/>
              </a:xfrm>
            </p:grpSpPr>
            <p:sp>
              <p:nvSpPr>
                <p:cNvPr id="14" name="Elipse 13"/>
                <p:cNvSpPr/>
                <p:nvPr/>
              </p:nvSpPr>
              <p:spPr>
                <a:xfrm>
                  <a:off x="1063550" y="2027370"/>
                  <a:ext cx="725714" cy="672287"/>
                </a:xfrm>
                <a:prstGeom prst="ellipse">
                  <a:avLst/>
                </a:prstGeom>
                <a:solidFill>
                  <a:srgbClr val="FFFF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p:cNvCxnSpPr/>
                <p:nvPr/>
              </p:nvCxnSpPr>
              <p:spPr>
                <a:xfrm>
                  <a:off x="1426407" y="2790213"/>
                  <a:ext cx="1588" cy="41036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1426407" y="1523945"/>
                  <a:ext cx="1588" cy="41036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rot="5400000">
                  <a:off x="2068521" y="2159123"/>
                  <a:ext cx="1588" cy="41036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rot="5400000">
                  <a:off x="779591" y="2159123"/>
                  <a:ext cx="1588" cy="41036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flipH="1" flipV="1">
                  <a:off x="1786397" y="2706233"/>
                  <a:ext cx="282918" cy="26955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Conector recto 30"/>
                <p:cNvCxnSpPr/>
                <p:nvPr/>
              </p:nvCxnSpPr>
              <p:spPr>
                <a:xfrm flipH="1" flipV="1">
                  <a:off x="770351" y="1720421"/>
                  <a:ext cx="282918" cy="26955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Conector recto 31"/>
                <p:cNvCxnSpPr/>
                <p:nvPr/>
              </p:nvCxnSpPr>
              <p:spPr>
                <a:xfrm rot="16200000" flipH="1" flipV="1">
                  <a:off x="1746372" y="1735809"/>
                  <a:ext cx="282918" cy="26955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rot="16200000" flipH="1" flipV="1">
                  <a:off x="791766" y="2725612"/>
                  <a:ext cx="282918" cy="26955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7" name="Grupo 46"/>
              <p:cNvGrpSpPr/>
              <p:nvPr/>
            </p:nvGrpSpPr>
            <p:grpSpPr>
              <a:xfrm>
                <a:off x="1723555" y="3381902"/>
                <a:ext cx="1033190" cy="767200"/>
                <a:chOff x="1577336" y="3972559"/>
                <a:chExt cx="1033190" cy="767200"/>
              </a:xfrm>
            </p:grpSpPr>
            <p:cxnSp>
              <p:nvCxnSpPr>
                <p:cNvPr id="36" name="Conector curvado 35"/>
                <p:cNvCxnSpPr/>
                <p:nvPr/>
              </p:nvCxnSpPr>
              <p:spPr>
                <a:xfrm rot="5400000" flipH="1" flipV="1">
                  <a:off x="1748136" y="4384775"/>
                  <a:ext cx="621068" cy="88900"/>
                </a:xfrm>
                <a:prstGeom prst="curvedConnector3">
                  <a:avLst>
                    <a:gd name="adj1" fmla="val 58180"/>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4" name="Elipse 43"/>
                <p:cNvSpPr/>
                <p:nvPr/>
              </p:nvSpPr>
              <p:spPr>
                <a:xfrm>
                  <a:off x="1577336" y="3972559"/>
                  <a:ext cx="525784" cy="195581"/>
                </a:xfrm>
                <a:prstGeom prst="ellipse">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Elipse 44"/>
                <p:cNvSpPr/>
                <p:nvPr/>
              </p:nvSpPr>
              <p:spPr>
                <a:xfrm>
                  <a:off x="2084742" y="3972559"/>
                  <a:ext cx="525784" cy="195581"/>
                </a:xfrm>
                <a:prstGeom prst="ellipse">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64" name="CuadroTexto 63"/>
            <p:cNvSpPr txBox="1"/>
            <p:nvPr/>
          </p:nvSpPr>
          <p:spPr>
            <a:xfrm>
              <a:off x="2969532" y="1717366"/>
              <a:ext cx="553998" cy="369332"/>
            </a:xfrm>
            <a:prstGeom prst="rect">
              <a:avLst/>
            </a:prstGeom>
            <a:noFill/>
          </p:spPr>
          <p:txBody>
            <a:bodyPr wrap="none" rtlCol="0">
              <a:spAutoFit/>
            </a:bodyPr>
            <a:lstStyle/>
            <a:p>
              <a:r>
                <a:rPr lang="es-ES" dirty="0"/>
                <a:t>CO</a:t>
              </a:r>
              <a:r>
                <a:rPr lang="es-ES" baseline="-25000" dirty="0"/>
                <a:t>2</a:t>
              </a:r>
            </a:p>
          </p:txBody>
        </p:sp>
        <p:cxnSp>
          <p:nvCxnSpPr>
            <p:cNvPr id="68" name="Conector curvado 67"/>
            <p:cNvCxnSpPr>
              <a:stCxn id="64" idx="2"/>
            </p:cNvCxnSpPr>
            <p:nvPr/>
          </p:nvCxnSpPr>
          <p:spPr>
            <a:xfrm rot="5400000">
              <a:off x="2972514" y="2087679"/>
              <a:ext cx="274999" cy="273036"/>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CuadroTexto 39"/>
          <p:cNvSpPr txBox="1"/>
          <p:nvPr/>
        </p:nvSpPr>
        <p:spPr>
          <a:xfrm>
            <a:off x="905641" y="126514"/>
            <a:ext cx="10324750" cy="646331"/>
          </a:xfrm>
          <a:prstGeom prst="rect">
            <a:avLst/>
          </a:prstGeom>
          <a:noFill/>
        </p:spPr>
        <p:txBody>
          <a:bodyPr wrap="none" rtlCol="0">
            <a:spAutoFit/>
          </a:bodyPr>
          <a:lstStyle/>
          <a:p>
            <a:r>
              <a:rPr lang="es-ES" sz="3600" dirty="0">
                <a:latin typeface="Arial" panose="020B0604020202020204" pitchFamily="34" charset="0"/>
                <a:cs typeface="Arial" panose="020B0604020202020204" pitchFamily="34" charset="0"/>
              </a:rPr>
              <a:t>THE IMPORTANCE OF THE PLANT CELL WALL</a:t>
            </a:r>
          </a:p>
        </p:txBody>
      </p:sp>
      <p:sp>
        <p:nvSpPr>
          <p:cNvPr id="21" name="CuadroTexto 63"/>
          <p:cNvSpPr txBox="1"/>
          <p:nvPr/>
        </p:nvSpPr>
        <p:spPr>
          <a:xfrm>
            <a:off x="252569" y="6221489"/>
            <a:ext cx="8815234" cy="369332"/>
          </a:xfrm>
          <a:prstGeom prst="rect">
            <a:avLst/>
          </a:prstGeom>
          <a:noFill/>
        </p:spPr>
        <p:txBody>
          <a:bodyPr wrap="none" rtlCol="0">
            <a:spAutoFit/>
          </a:bodyPr>
          <a:lstStyle/>
          <a:p>
            <a:r>
              <a:rPr lang="es-ES" dirty="0" err="1">
                <a:latin typeface="Arial" panose="020B0604020202020204" pitchFamily="34" charset="0"/>
                <a:cs typeface="Arial" panose="020B0604020202020204" pitchFamily="34" charset="0"/>
              </a:rPr>
              <a:t>Have</a:t>
            </a:r>
            <a:r>
              <a:rPr lang="es-ES" dirty="0">
                <a:latin typeface="Arial" panose="020B0604020202020204" pitchFamily="34" charset="0"/>
                <a:cs typeface="Arial" panose="020B0604020202020204" pitchFamily="34" charset="0"/>
              </a:rPr>
              <a:t> a look at </a:t>
            </a:r>
            <a:r>
              <a:rPr lang="es-ES" dirty="0" err="1">
                <a:latin typeface="Arial" panose="020B0604020202020204" pitchFamily="34" charset="0"/>
                <a:cs typeface="Arial" panose="020B0604020202020204" pitchFamily="34" charset="0"/>
              </a:rPr>
              <a:t>the</a:t>
            </a:r>
            <a:r>
              <a:rPr lang="es-ES" dirty="0">
                <a:latin typeface="Arial" panose="020B0604020202020204" pitchFamily="34" charset="0"/>
                <a:cs typeface="Arial" panose="020B0604020202020204" pitchFamily="34" charset="0"/>
              </a:rPr>
              <a:t> notes </a:t>
            </a:r>
            <a:r>
              <a:rPr lang="es-ES" dirty="0" err="1">
                <a:latin typeface="Arial" panose="020B0604020202020204" pitchFamily="34" charset="0"/>
                <a:cs typeface="Arial" panose="020B0604020202020204" pitchFamily="34" charset="0"/>
              </a:rPr>
              <a:t>below</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if</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you</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would</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like</a:t>
            </a:r>
            <a:r>
              <a:rPr lang="es-ES" dirty="0">
                <a:latin typeface="Arial" panose="020B0604020202020204" pitchFamily="34" charset="0"/>
                <a:cs typeface="Arial" panose="020B0604020202020204" pitchFamily="34" charset="0"/>
              </a:rPr>
              <a:t> to </a:t>
            </a:r>
            <a:r>
              <a:rPr lang="es-ES" dirty="0" err="1">
                <a:latin typeface="Arial" panose="020B0604020202020204" pitchFamily="34" charset="0"/>
                <a:cs typeface="Arial" panose="020B0604020202020204" pitchFamily="34" charset="0"/>
              </a:rPr>
              <a:t>read</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an</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explanation</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for</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the</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slides</a:t>
            </a:r>
            <a:r>
              <a:rPr lang="es-ES" dirty="0">
                <a:latin typeface="Arial" panose="020B0604020202020204" pitchFamily="34" charset="0"/>
                <a:cs typeface="Arial" panose="020B0604020202020204" pitchFamily="34" charset="0"/>
              </a:rPr>
              <a:t>!</a:t>
            </a:r>
            <a:endParaRPr lang="es-ES" baseline="-2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1486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3937605" y="216588"/>
            <a:ext cx="4423395" cy="820609"/>
          </a:xfrm>
          <a:prstGeom prst="rect">
            <a:avLst/>
          </a:prstGeom>
          <a:noFill/>
        </p:spPr>
        <p:txBody>
          <a:bodyPr wrap="square" rtlCol="0">
            <a:spAutoFit/>
          </a:bodyPr>
          <a:lstStyle/>
          <a:p>
            <a:pPr algn="ctr">
              <a:lnSpc>
                <a:spcPct val="150000"/>
              </a:lnSpc>
            </a:pPr>
            <a:r>
              <a:rPr lang="en-GB" sz="3600" dirty="0">
                <a:latin typeface="Arial" panose="020B0604020202020204" pitchFamily="34" charset="0"/>
                <a:cs typeface="Arial" panose="020B0604020202020204" pitchFamily="34" charset="0"/>
              </a:rPr>
              <a:t>PAPER INDUSTRY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5349" y="2838484"/>
            <a:ext cx="3215902" cy="13024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7941" y="2452658"/>
            <a:ext cx="1784902" cy="1952683"/>
          </a:xfrm>
          <a:prstGeom prst="rect">
            <a:avLst/>
          </a:prstGeom>
        </p:spPr>
      </p:pic>
      <p:sp>
        <p:nvSpPr>
          <p:cNvPr id="6" name="CuadroTexto 34"/>
          <p:cNvSpPr txBox="1"/>
          <p:nvPr/>
        </p:nvSpPr>
        <p:spPr>
          <a:xfrm>
            <a:off x="6247970" y="1459103"/>
            <a:ext cx="1040670" cy="461665"/>
          </a:xfrm>
          <a:prstGeom prst="rect">
            <a:avLst/>
          </a:prstGeom>
          <a:noFill/>
        </p:spPr>
        <p:txBody>
          <a:bodyPr wrap="none" rtlCol="0">
            <a:spAutoFit/>
          </a:bodyPr>
          <a:lstStyle/>
          <a:p>
            <a:r>
              <a:rPr lang="es-ES" sz="2400" dirty="0" err="1">
                <a:latin typeface="Arial" panose="020B0604020202020204" pitchFamily="34" charset="0"/>
                <a:cs typeface="Arial" panose="020B0604020202020204" pitchFamily="34" charset="0"/>
              </a:rPr>
              <a:t>NaOH</a:t>
            </a:r>
            <a:endParaRPr lang="es-ES" sz="2400" dirty="0">
              <a:latin typeface="Arial" panose="020B0604020202020204" pitchFamily="34" charset="0"/>
              <a:cs typeface="Arial" panose="020B0604020202020204" pitchFamily="34" charset="0"/>
            </a:endParaRPr>
          </a:p>
        </p:txBody>
      </p:sp>
      <p:sp>
        <p:nvSpPr>
          <p:cNvPr id="7" name="CuadroTexto 34"/>
          <p:cNvSpPr txBox="1"/>
          <p:nvPr/>
        </p:nvSpPr>
        <p:spPr>
          <a:xfrm>
            <a:off x="6988269" y="1890027"/>
            <a:ext cx="1250663" cy="461665"/>
          </a:xfrm>
          <a:prstGeom prst="rect">
            <a:avLst/>
          </a:prstGeom>
          <a:noFill/>
        </p:spPr>
        <p:txBody>
          <a:bodyPr wrap="none" rtlCol="0">
            <a:spAutoFit/>
          </a:bodyPr>
          <a:lstStyle/>
          <a:p>
            <a:r>
              <a:rPr lang="es-ES" sz="2400" dirty="0">
                <a:latin typeface="Arial" panose="020B0604020202020204" pitchFamily="34" charset="0"/>
                <a:cs typeface="Arial" panose="020B0604020202020204" pitchFamily="34" charset="0"/>
              </a:rPr>
              <a:t>Na</a:t>
            </a:r>
            <a:r>
              <a:rPr lang="es-ES" sz="2400" baseline="-25000" dirty="0">
                <a:latin typeface="Arial" panose="020B0604020202020204" pitchFamily="34" charset="0"/>
                <a:cs typeface="Arial" panose="020B0604020202020204" pitchFamily="34" charset="0"/>
              </a:rPr>
              <a:t>2</a:t>
            </a:r>
            <a:r>
              <a:rPr lang="es-ES" sz="2400" dirty="0">
                <a:latin typeface="Arial" panose="020B0604020202020204" pitchFamily="34" charset="0"/>
                <a:cs typeface="Arial" panose="020B0604020202020204" pitchFamily="34" charset="0"/>
              </a:rPr>
              <a:t>SO</a:t>
            </a:r>
            <a:r>
              <a:rPr lang="es-ES" sz="2400" baseline="-25000" dirty="0">
                <a:latin typeface="Arial" panose="020B0604020202020204" pitchFamily="34" charset="0"/>
                <a:cs typeface="Arial" panose="020B0604020202020204" pitchFamily="34" charset="0"/>
              </a:rPr>
              <a:t>3</a:t>
            </a:r>
          </a:p>
        </p:txBody>
      </p:sp>
      <p:sp>
        <p:nvSpPr>
          <p:cNvPr id="8" name="CuadroTexto 34"/>
          <p:cNvSpPr txBox="1"/>
          <p:nvPr/>
        </p:nvSpPr>
        <p:spPr>
          <a:xfrm>
            <a:off x="4579931" y="4559850"/>
            <a:ext cx="715260" cy="461665"/>
          </a:xfrm>
          <a:prstGeom prst="rect">
            <a:avLst/>
          </a:prstGeom>
          <a:noFill/>
        </p:spPr>
        <p:txBody>
          <a:bodyPr wrap="none" rtlCol="0">
            <a:spAutoFit/>
          </a:bodyPr>
          <a:lstStyle/>
          <a:p>
            <a:r>
              <a:rPr lang="es-ES" sz="2400" dirty="0">
                <a:latin typeface="Arial" panose="020B0604020202020204" pitchFamily="34" charset="0"/>
                <a:cs typeface="Arial" panose="020B0604020202020204" pitchFamily="34" charset="0"/>
              </a:rPr>
              <a:t>OH</a:t>
            </a:r>
            <a:r>
              <a:rPr lang="es-ES" sz="2400" baseline="30000" dirty="0">
                <a:latin typeface="Arial" panose="020B0604020202020204" pitchFamily="34" charset="0"/>
                <a:cs typeface="Arial" panose="020B0604020202020204" pitchFamily="34" charset="0"/>
              </a:rPr>
              <a:t>-</a:t>
            </a:r>
          </a:p>
        </p:txBody>
      </p:sp>
      <p:sp>
        <p:nvSpPr>
          <p:cNvPr id="9" name="CuadroTexto 34"/>
          <p:cNvSpPr txBox="1"/>
          <p:nvPr/>
        </p:nvSpPr>
        <p:spPr>
          <a:xfrm>
            <a:off x="6737848" y="4621647"/>
            <a:ext cx="1298753" cy="461665"/>
          </a:xfrm>
          <a:prstGeom prst="rect">
            <a:avLst/>
          </a:prstGeom>
          <a:noFill/>
        </p:spPr>
        <p:txBody>
          <a:bodyPr wrap="none" rtlCol="0">
            <a:spAutoFit/>
          </a:bodyPr>
          <a:lstStyle/>
          <a:p>
            <a:r>
              <a:rPr lang="es-ES" sz="2400" dirty="0" err="1">
                <a:latin typeface="Arial" panose="020B0604020202020204" pitchFamily="34" charset="0"/>
                <a:cs typeface="Arial" panose="020B0604020202020204" pitchFamily="34" charset="0"/>
              </a:rPr>
              <a:t>Phenols</a:t>
            </a:r>
            <a:endParaRPr lang="es-ES" sz="2400" baseline="30000" dirty="0">
              <a:latin typeface="Arial" panose="020B0604020202020204" pitchFamily="34" charset="0"/>
              <a:cs typeface="Arial" panose="020B0604020202020204" pitchFamily="34" charset="0"/>
            </a:endParaRPr>
          </a:p>
        </p:txBody>
      </p:sp>
      <p:sp>
        <p:nvSpPr>
          <p:cNvPr id="10" name="CuadroTexto 34"/>
          <p:cNvSpPr txBox="1"/>
          <p:nvPr/>
        </p:nvSpPr>
        <p:spPr>
          <a:xfrm>
            <a:off x="4852881" y="5308986"/>
            <a:ext cx="2446504" cy="461665"/>
          </a:xfrm>
          <a:prstGeom prst="rect">
            <a:avLst/>
          </a:prstGeom>
          <a:noFill/>
        </p:spPr>
        <p:txBody>
          <a:bodyPr wrap="none" rtlCol="0">
            <a:spAutoFit/>
          </a:bodyPr>
          <a:lstStyle/>
          <a:p>
            <a:r>
              <a:rPr lang="es-ES" sz="2400" dirty="0" err="1">
                <a:latin typeface="Arial" panose="020B0604020202020204" pitchFamily="34" charset="0"/>
                <a:cs typeface="Arial" panose="020B0604020202020204" pitchFamily="34" charset="0"/>
              </a:rPr>
              <a:t>Organochlorines</a:t>
            </a:r>
            <a:endParaRPr lang="es-ES" sz="2400" baseline="30000" dirty="0">
              <a:latin typeface="Arial" panose="020B0604020202020204" pitchFamily="34" charset="0"/>
              <a:cs typeface="Arial" panose="020B0604020202020204" pitchFamily="34" charset="0"/>
            </a:endParaRPr>
          </a:p>
        </p:txBody>
      </p:sp>
      <p:cxnSp>
        <p:nvCxnSpPr>
          <p:cNvPr id="12" name="Straight Arrow Connector 11"/>
          <p:cNvCxnSpPr/>
          <p:nvPr/>
        </p:nvCxnSpPr>
        <p:spPr>
          <a:xfrm flipV="1">
            <a:off x="4578958" y="3426524"/>
            <a:ext cx="3199022" cy="247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p:cNvCxnSpPr/>
          <p:nvPr/>
        </p:nvCxnSpPr>
        <p:spPr>
          <a:xfrm rot="16200000" flipH="1">
            <a:off x="4677199" y="2578410"/>
            <a:ext cx="781401" cy="446856"/>
          </a:xfrm>
          <a:prstGeom prst="curvedConnector3">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p:cNvCxnSpPr/>
          <p:nvPr/>
        </p:nvCxnSpPr>
        <p:spPr>
          <a:xfrm rot="16200000" flipH="1">
            <a:off x="6685955" y="3963874"/>
            <a:ext cx="781401" cy="446856"/>
          </a:xfrm>
          <a:prstGeom prst="curvedConnector3">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rot="16200000" flipH="1">
            <a:off x="5389925" y="4450429"/>
            <a:ext cx="1518756" cy="89786"/>
          </a:xfrm>
          <a:prstGeom prst="curvedConnector3">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a:xfrm rot="5400000">
            <a:off x="4831043" y="3925237"/>
            <a:ext cx="781401" cy="446856"/>
          </a:xfrm>
          <a:prstGeom prst="curvedConnector3">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p:cNvCxnSpPr/>
          <p:nvPr/>
        </p:nvCxnSpPr>
        <p:spPr>
          <a:xfrm rot="5400000">
            <a:off x="6902751" y="2619931"/>
            <a:ext cx="781401" cy="446856"/>
          </a:xfrm>
          <a:prstGeom prst="curvedConnector3">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CuadroTexto 34"/>
          <p:cNvSpPr txBox="1"/>
          <p:nvPr/>
        </p:nvSpPr>
        <p:spPr>
          <a:xfrm>
            <a:off x="2324958" y="4405341"/>
            <a:ext cx="983795" cy="461665"/>
          </a:xfrm>
          <a:prstGeom prst="rect">
            <a:avLst/>
          </a:prstGeom>
          <a:noFill/>
        </p:spPr>
        <p:txBody>
          <a:bodyPr wrap="none" rtlCol="0">
            <a:spAutoFit/>
          </a:bodyPr>
          <a:lstStyle/>
          <a:p>
            <a:r>
              <a:rPr lang="es-ES" sz="2400" dirty="0">
                <a:latin typeface="Arial" panose="020B0604020202020204" pitchFamily="34" charset="0"/>
                <a:cs typeface="Arial" panose="020B0604020202020204" pitchFamily="34" charset="0"/>
              </a:rPr>
              <a:t>Wood</a:t>
            </a:r>
            <a:endParaRPr lang="es-ES" sz="2400" baseline="30000" dirty="0">
              <a:latin typeface="Arial" panose="020B0604020202020204" pitchFamily="34" charset="0"/>
              <a:cs typeface="Arial" panose="020B0604020202020204" pitchFamily="34" charset="0"/>
            </a:endParaRPr>
          </a:p>
        </p:txBody>
      </p:sp>
      <p:sp>
        <p:nvSpPr>
          <p:cNvPr id="27" name="CuadroTexto 34"/>
          <p:cNvSpPr txBox="1"/>
          <p:nvPr/>
        </p:nvSpPr>
        <p:spPr>
          <a:xfrm>
            <a:off x="8801972" y="4405341"/>
            <a:ext cx="1007007" cy="461665"/>
          </a:xfrm>
          <a:prstGeom prst="rect">
            <a:avLst/>
          </a:prstGeom>
          <a:noFill/>
        </p:spPr>
        <p:txBody>
          <a:bodyPr wrap="none" rtlCol="0">
            <a:spAutoFit/>
          </a:bodyPr>
          <a:lstStyle/>
          <a:p>
            <a:r>
              <a:rPr lang="es-ES" sz="2400" dirty="0" err="1">
                <a:latin typeface="Arial" panose="020B0604020202020204" pitchFamily="34" charset="0"/>
                <a:cs typeface="Arial" panose="020B0604020202020204" pitchFamily="34" charset="0"/>
              </a:rPr>
              <a:t>Paper</a:t>
            </a:r>
            <a:endParaRPr lang="es-ES" sz="2400" baseline="30000" dirty="0">
              <a:latin typeface="Arial" panose="020B0604020202020204" pitchFamily="34" charset="0"/>
              <a:cs typeface="Arial" panose="020B0604020202020204" pitchFamily="34" charset="0"/>
            </a:endParaRPr>
          </a:p>
        </p:txBody>
      </p:sp>
      <p:sp>
        <p:nvSpPr>
          <p:cNvPr id="30" name="CuadroTexto 34"/>
          <p:cNvSpPr txBox="1"/>
          <p:nvPr/>
        </p:nvSpPr>
        <p:spPr>
          <a:xfrm>
            <a:off x="4259521" y="1890027"/>
            <a:ext cx="835485" cy="461665"/>
          </a:xfrm>
          <a:prstGeom prst="rect">
            <a:avLst/>
          </a:prstGeom>
          <a:noFill/>
        </p:spPr>
        <p:txBody>
          <a:bodyPr wrap="none" rtlCol="0">
            <a:spAutoFit/>
          </a:bodyPr>
          <a:lstStyle/>
          <a:p>
            <a:r>
              <a:rPr lang="es-ES" sz="2400" dirty="0" err="1">
                <a:latin typeface="Arial" panose="020B0604020202020204" pitchFamily="34" charset="0"/>
                <a:cs typeface="Arial" panose="020B0604020202020204" pitchFamily="34" charset="0"/>
              </a:rPr>
              <a:t>Heat</a:t>
            </a:r>
            <a:endParaRPr lang="es-ES" sz="2400" dirty="0">
              <a:latin typeface="Arial" panose="020B0604020202020204" pitchFamily="34" charset="0"/>
              <a:cs typeface="Arial" panose="020B0604020202020204" pitchFamily="34" charset="0"/>
            </a:endParaRPr>
          </a:p>
        </p:txBody>
      </p:sp>
      <p:sp>
        <p:nvSpPr>
          <p:cNvPr id="31" name="CuadroTexto 34"/>
          <p:cNvSpPr txBox="1"/>
          <p:nvPr/>
        </p:nvSpPr>
        <p:spPr>
          <a:xfrm>
            <a:off x="4769767" y="1439414"/>
            <a:ext cx="1417376" cy="461665"/>
          </a:xfrm>
          <a:prstGeom prst="rect">
            <a:avLst/>
          </a:prstGeom>
          <a:noFill/>
        </p:spPr>
        <p:txBody>
          <a:bodyPr wrap="none" rtlCol="0">
            <a:spAutoFit/>
          </a:bodyPr>
          <a:lstStyle/>
          <a:p>
            <a:r>
              <a:rPr lang="es-ES" sz="2400" dirty="0" err="1">
                <a:latin typeface="Arial" panose="020B0604020202020204" pitchFamily="34" charset="0"/>
                <a:cs typeface="Arial" panose="020B0604020202020204" pitchFamily="34" charset="0"/>
              </a:rPr>
              <a:t>Pressure</a:t>
            </a:r>
            <a:endParaRPr lang="es-ES" sz="2400" dirty="0">
              <a:latin typeface="Arial" panose="020B0604020202020204" pitchFamily="34" charset="0"/>
              <a:cs typeface="Arial" panose="020B0604020202020204" pitchFamily="34" charset="0"/>
            </a:endParaRPr>
          </a:p>
        </p:txBody>
      </p:sp>
      <p:cxnSp>
        <p:nvCxnSpPr>
          <p:cNvPr id="33" name="Curved Connector 32"/>
          <p:cNvCxnSpPr/>
          <p:nvPr/>
        </p:nvCxnSpPr>
        <p:spPr>
          <a:xfrm rot="16200000" flipH="1">
            <a:off x="5098119" y="2408708"/>
            <a:ext cx="1223282" cy="360248"/>
          </a:xfrm>
          <a:prstGeom prst="curvedConnector3">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rot="5400000">
            <a:off x="5994454" y="2391793"/>
            <a:ext cx="1223282" cy="360248"/>
          </a:xfrm>
          <a:prstGeom prst="curvedConnector3">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9"/>
          <p:cNvSpPr txBox="1"/>
          <p:nvPr/>
        </p:nvSpPr>
        <p:spPr>
          <a:xfrm>
            <a:off x="4541928" y="6024320"/>
            <a:ext cx="3108141" cy="658770"/>
          </a:xfrm>
          <a:prstGeom prst="rect">
            <a:avLst/>
          </a:prstGeom>
          <a:noFill/>
        </p:spPr>
        <p:txBody>
          <a:bodyPr wrap="square" rtlCol="0">
            <a:spAutoFit/>
          </a:bodyPr>
          <a:lstStyle/>
          <a:p>
            <a:pPr algn="ctr">
              <a:lnSpc>
                <a:spcPct val="150000"/>
              </a:lnSpc>
            </a:pPr>
            <a:r>
              <a:rPr lang="en-GB" sz="2800" dirty="0">
                <a:latin typeface="Arial" panose="020B0604020202020204" pitchFamily="34" charset="0"/>
                <a:cs typeface="Arial" panose="020B0604020202020204" pitchFamily="34" charset="0"/>
              </a:rPr>
              <a:t>POLLUTANTS</a:t>
            </a:r>
          </a:p>
        </p:txBody>
      </p:sp>
    </p:spTree>
    <p:extLst>
      <p:ext uri="{BB962C8B-B14F-4D97-AF65-F5344CB8AC3E}">
        <p14:creationId xmlns:p14="http://schemas.microsoft.com/office/powerpoint/2010/main" val="1759163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778"/>
          <a:stretch/>
        </p:blipFill>
        <p:spPr>
          <a:xfrm>
            <a:off x="2651125" y="0"/>
            <a:ext cx="6889750" cy="6862191"/>
          </a:xfrm>
          <a:prstGeom prst="rect">
            <a:avLst/>
          </a:prstGeom>
        </p:spPr>
      </p:pic>
      <p:sp>
        <p:nvSpPr>
          <p:cNvPr id="3" name="Rectangle 2"/>
          <p:cNvSpPr/>
          <p:nvPr/>
        </p:nvSpPr>
        <p:spPr>
          <a:xfrm>
            <a:off x="2209800" y="-463550"/>
            <a:ext cx="7829550" cy="82169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 name="CuadroTexto 1"/>
          <p:cNvSpPr txBox="1"/>
          <p:nvPr/>
        </p:nvSpPr>
        <p:spPr>
          <a:xfrm>
            <a:off x="2609500" y="483137"/>
            <a:ext cx="6972999" cy="646331"/>
          </a:xfrm>
          <a:prstGeom prst="rect">
            <a:avLst/>
          </a:prstGeom>
          <a:noFill/>
        </p:spPr>
        <p:txBody>
          <a:bodyPr wrap="none" rtlCol="0">
            <a:spAutoFit/>
          </a:bodyPr>
          <a:lstStyle/>
          <a:p>
            <a:pPr algn="ctr"/>
            <a:r>
              <a:rPr lang="es-ES" sz="3600" dirty="0">
                <a:latin typeface="Arial" panose="020B0604020202020204" pitchFamily="34" charset="0"/>
                <a:cs typeface="Arial" panose="020B0604020202020204" pitchFamily="34" charset="0"/>
              </a:rPr>
              <a:t>PLANT CELL WALL RESEARCH</a:t>
            </a:r>
            <a:endParaRPr lang="es-ES" dirty="0">
              <a:latin typeface="Arial" panose="020B0604020202020204" pitchFamily="34" charset="0"/>
              <a:cs typeface="Arial" panose="020B0604020202020204" pitchFamily="34" charset="0"/>
            </a:endParaRPr>
          </a:p>
        </p:txBody>
      </p:sp>
      <p:sp>
        <p:nvSpPr>
          <p:cNvPr id="5" name="CuadroTexto 2"/>
          <p:cNvSpPr txBox="1"/>
          <p:nvPr/>
        </p:nvSpPr>
        <p:spPr>
          <a:xfrm>
            <a:off x="428935" y="797967"/>
            <a:ext cx="11588129" cy="2246769"/>
          </a:xfrm>
          <a:prstGeom prst="rect">
            <a:avLst/>
          </a:prstGeom>
          <a:noFill/>
        </p:spPr>
        <p:txBody>
          <a:bodyPr wrap="square" rtlCol="0">
            <a:spAutoFit/>
          </a:bodyPr>
          <a:lstStyle/>
          <a:p>
            <a:pPr algn="ctr"/>
            <a:endParaRPr lang="es-ES" sz="2800" dirty="0">
              <a:latin typeface="Arial" panose="020B0604020202020204" pitchFamily="34" charset="0"/>
              <a:cs typeface="Arial" panose="020B0604020202020204" pitchFamily="34" charset="0"/>
            </a:endParaRPr>
          </a:p>
          <a:p>
            <a:pPr algn="ctr"/>
            <a:r>
              <a:rPr lang="es-ES" sz="2800" b="1" dirty="0" err="1">
                <a:latin typeface="Arial" panose="020B0604020202020204" pitchFamily="34" charset="0"/>
                <a:cs typeface="Arial" panose="020B0604020202020204" pitchFamily="34" charset="0"/>
              </a:rPr>
              <a:t>Synthesis</a:t>
            </a:r>
            <a:endParaRPr lang="es-ES" sz="2800" b="1" dirty="0">
              <a:latin typeface="Arial" panose="020B0604020202020204" pitchFamily="34" charset="0"/>
              <a:cs typeface="Arial" panose="020B0604020202020204" pitchFamily="34" charset="0"/>
            </a:endParaRPr>
          </a:p>
          <a:p>
            <a:pPr algn="ctr"/>
            <a:r>
              <a:rPr lang="es-ES" sz="2800" dirty="0" err="1">
                <a:latin typeface="Arial" panose="020B0604020202020204" pitchFamily="34" charset="0"/>
                <a:cs typeface="Arial" panose="020B0604020202020204" pitchFamily="34" charset="0"/>
              </a:rPr>
              <a:t>How</a:t>
            </a:r>
            <a:r>
              <a:rPr lang="es-ES" sz="2800" dirty="0">
                <a:latin typeface="Arial" panose="020B0604020202020204" pitchFamily="34" charset="0"/>
                <a:cs typeface="Arial" panose="020B0604020202020204" pitchFamily="34" charset="0"/>
              </a:rPr>
              <a:t> do </a:t>
            </a:r>
            <a:r>
              <a:rPr lang="es-ES" sz="2800" dirty="0" err="1">
                <a:latin typeface="Arial" panose="020B0604020202020204" pitchFamily="34" charset="0"/>
                <a:cs typeface="Arial" panose="020B0604020202020204" pitchFamily="34" charset="0"/>
              </a:rPr>
              <a:t>enzymes</a:t>
            </a:r>
            <a:r>
              <a:rPr lang="es-ES" sz="2800" dirty="0">
                <a:latin typeface="Arial" panose="020B0604020202020204" pitchFamily="34" charset="0"/>
                <a:cs typeface="Arial" panose="020B0604020202020204" pitchFamily="34" charset="0"/>
              </a:rPr>
              <a:t> control </a:t>
            </a:r>
            <a:r>
              <a:rPr lang="es-ES" sz="2800" dirty="0" err="1">
                <a:latin typeface="Arial" panose="020B0604020202020204" pitchFamily="34" charset="0"/>
                <a:cs typeface="Arial" panose="020B0604020202020204" pitchFamily="34" charset="0"/>
              </a:rPr>
              <a:t>polysaccharide</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backbone</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synthesis</a:t>
            </a:r>
            <a:r>
              <a:rPr lang="es-ES" sz="2800" dirty="0">
                <a:latin typeface="Arial" panose="020B0604020202020204" pitchFamily="34" charset="0"/>
                <a:cs typeface="Arial" panose="020B0604020202020204" pitchFamily="34" charset="0"/>
              </a:rPr>
              <a:t>? Do </a:t>
            </a:r>
            <a:r>
              <a:rPr lang="es-ES" sz="2800" dirty="0" err="1">
                <a:latin typeface="Arial" panose="020B0604020202020204" pitchFamily="34" charset="0"/>
                <a:cs typeface="Arial" panose="020B0604020202020204" pitchFamily="34" charset="0"/>
              </a:rPr>
              <a:t>enzymes</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synthesising</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cell</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wall</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polymers</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follow</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any</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pattern</a:t>
            </a:r>
            <a:r>
              <a:rPr lang="es-ES" sz="2800" dirty="0">
                <a:latin typeface="Arial" panose="020B0604020202020204" pitchFamily="34" charset="0"/>
                <a:cs typeface="Arial" panose="020B0604020202020204" pitchFamily="34" charset="0"/>
              </a:rPr>
              <a:t> to </a:t>
            </a:r>
            <a:r>
              <a:rPr lang="es-ES" sz="2800" dirty="0" err="1">
                <a:latin typeface="Arial" panose="020B0604020202020204" pitchFamily="34" charset="0"/>
                <a:cs typeface="Arial" panose="020B0604020202020204" pitchFamily="34" charset="0"/>
              </a:rPr>
              <a:t>add</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branches</a:t>
            </a:r>
            <a:r>
              <a:rPr lang="es-ES" sz="2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38587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778"/>
          <a:stretch/>
        </p:blipFill>
        <p:spPr>
          <a:xfrm>
            <a:off x="2651125" y="0"/>
            <a:ext cx="6889750" cy="6862191"/>
          </a:xfrm>
          <a:prstGeom prst="rect">
            <a:avLst/>
          </a:prstGeom>
        </p:spPr>
      </p:pic>
      <p:sp>
        <p:nvSpPr>
          <p:cNvPr id="3" name="Rectangle 2"/>
          <p:cNvSpPr/>
          <p:nvPr/>
        </p:nvSpPr>
        <p:spPr>
          <a:xfrm>
            <a:off x="2209800" y="-463550"/>
            <a:ext cx="7829550" cy="82169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 name="CuadroTexto 1"/>
          <p:cNvSpPr txBox="1"/>
          <p:nvPr/>
        </p:nvSpPr>
        <p:spPr>
          <a:xfrm>
            <a:off x="2609500" y="483137"/>
            <a:ext cx="6972999" cy="646331"/>
          </a:xfrm>
          <a:prstGeom prst="rect">
            <a:avLst/>
          </a:prstGeom>
          <a:noFill/>
        </p:spPr>
        <p:txBody>
          <a:bodyPr wrap="none" rtlCol="0">
            <a:spAutoFit/>
          </a:bodyPr>
          <a:lstStyle/>
          <a:p>
            <a:pPr algn="ctr"/>
            <a:r>
              <a:rPr lang="es-ES" sz="3600" dirty="0">
                <a:latin typeface="Arial" panose="020B0604020202020204" pitchFamily="34" charset="0"/>
                <a:cs typeface="Arial" panose="020B0604020202020204" pitchFamily="34" charset="0"/>
              </a:rPr>
              <a:t>PLANT CELL WALL RESEARCH</a:t>
            </a:r>
            <a:endParaRPr lang="es-ES" dirty="0">
              <a:latin typeface="Arial" panose="020B0604020202020204" pitchFamily="34" charset="0"/>
              <a:cs typeface="Arial" panose="020B0604020202020204" pitchFamily="34" charset="0"/>
            </a:endParaRPr>
          </a:p>
        </p:txBody>
      </p:sp>
      <p:sp>
        <p:nvSpPr>
          <p:cNvPr id="5" name="CuadroTexto 2"/>
          <p:cNvSpPr txBox="1"/>
          <p:nvPr/>
        </p:nvSpPr>
        <p:spPr>
          <a:xfrm>
            <a:off x="428935" y="797967"/>
            <a:ext cx="11588129" cy="4832092"/>
          </a:xfrm>
          <a:prstGeom prst="rect">
            <a:avLst/>
          </a:prstGeom>
          <a:noFill/>
        </p:spPr>
        <p:txBody>
          <a:bodyPr wrap="square" rtlCol="0">
            <a:spAutoFit/>
          </a:bodyPr>
          <a:lstStyle/>
          <a:p>
            <a:pPr algn="ctr"/>
            <a:endParaRPr lang="es-ES" sz="2800" dirty="0">
              <a:latin typeface="Arial" panose="020B0604020202020204" pitchFamily="34" charset="0"/>
              <a:cs typeface="Arial" panose="020B0604020202020204" pitchFamily="34" charset="0"/>
            </a:endParaRPr>
          </a:p>
          <a:p>
            <a:pPr algn="ctr"/>
            <a:r>
              <a:rPr lang="es-ES" sz="2800" b="1" dirty="0" err="1">
                <a:solidFill>
                  <a:schemeClr val="bg1">
                    <a:lumMod val="50000"/>
                  </a:schemeClr>
                </a:solidFill>
                <a:latin typeface="Arial" panose="020B0604020202020204" pitchFamily="34" charset="0"/>
                <a:cs typeface="Arial" panose="020B0604020202020204" pitchFamily="34" charset="0"/>
              </a:rPr>
              <a:t>Synthesis</a:t>
            </a:r>
            <a:endParaRPr lang="es-ES" sz="2800" b="1" dirty="0">
              <a:solidFill>
                <a:schemeClr val="bg1">
                  <a:lumMod val="50000"/>
                </a:schemeClr>
              </a:solidFill>
              <a:latin typeface="Arial" panose="020B0604020202020204" pitchFamily="34" charset="0"/>
              <a:cs typeface="Arial" panose="020B0604020202020204" pitchFamily="34" charset="0"/>
            </a:endParaRPr>
          </a:p>
          <a:p>
            <a:pPr algn="ctr"/>
            <a:r>
              <a:rPr lang="es-ES" sz="2800" dirty="0" err="1">
                <a:solidFill>
                  <a:schemeClr val="bg1">
                    <a:lumMod val="50000"/>
                  </a:schemeClr>
                </a:solidFill>
                <a:latin typeface="Arial" panose="020B0604020202020204" pitchFamily="34" charset="0"/>
                <a:cs typeface="Arial" panose="020B0604020202020204" pitchFamily="34" charset="0"/>
              </a:rPr>
              <a:t>How</a:t>
            </a:r>
            <a:r>
              <a:rPr lang="es-ES" sz="2800" dirty="0">
                <a:solidFill>
                  <a:schemeClr val="bg1">
                    <a:lumMod val="50000"/>
                  </a:schemeClr>
                </a:solidFill>
                <a:latin typeface="Arial" panose="020B0604020202020204" pitchFamily="34" charset="0"/>
                <a:cs typeface="Arial" panose="020B0604020202020204" pitchFamily="34" charset="0"/>
              </a:rPr>
              <a:t> do </a:t>
            </a:r>
            <a:r>
              <a:rPr lang="es-ES" sz="2800" dirty="0" err="1">
                <a:solidFill>
                  <a:schemeClr val="bg1">
                    <a:lumMod val="50000"/>
                  </a:schemeClr>
                </a:solidFill>
                <a:latin typeface="Arial" panose="020B0604020202020204" pitchFamily="34" charset="0"/>
                <a:cs typeface="Arial" panose="020B0604020202020204" pitchFamily="34" charset="0"/>
              </a:rPr>
              <a:t>enzymes</a:t>
            </a:r>
            <a:r>
              <a:rPr lang="es-ES" sz="2800" dirty="0">
                <a:solidFill>
                  <a:schemeClr val="bg1">
                    <a:lumMod val="50000"/>
                  </a:schemeClr>
                </a:solidFill>
                <a:latin typeface="Arial" panose="020B0604020202020204" pitchFamily="34" charset="0"/>
                <a:cs typeface="Arial" panose="020B0604020202020204" pitchFamily="34" charset="0"/>
              </a:rPr>
              <a:t> control </a:t>
            </a:r>
            <a:r>
              <a:rPr lang="es-ES" sz="2800" dirty="0" err="1">
                <a:solidFill>
                  <a:schemeClr val="bg1">
                    <a:lumMod val="50000"/>
                  </a:schemeClr>
                </a:solidFill>
                <a:latin typeface="Arial" panose="020B0604020202020204" pitchFamily="34" charset="0"/>
                <a:cs typeface="Arial" panose="020B0604020202020204" pitchFamily="34" charset="0"/>
              </a:rPr>
              <a:t>polysaccharide</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backbone</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synthesis</a:t>
            </a:r>
            <a:r>
              <a:rPr lang="es-ES" sz="2800" dirty="0">
                <a:solidFill>
                  <a:schemeClr val="bg1">
                    <a:lumMod val="50000"/>
                  </a:schemeClr>
                </a:solidFill>
                <a:latin typeface="Arial" panose="020B0604020202020204" pitchFamily="34" charset="0"/>
                <a:cs typeface="Arial" panose="020B0604020202020204" pitchFamily="34" charset="0"/>
              </a:rPr>
              <a:t>? Do </a:t>
            </a:r>
            <a:r>
              <a:rPr lang="es-ES" sz="2800" dirty="0" err="1">
                <a:solidFill>
                  <a:schemeClr val="bg1">
                    <a:lumMod val="50000"/>
                  </a:schemeClr>
                </a:solidFill>
                <a:latin typeface="Arial" panose="020B0604020202020204" pitchFamily="34" charset="0"/>
                <a:cs typeface="Arial" panose="020B0604020202020204" pitchFamily="34" charset="0"/>
              </a:rPr>
              <a:t>enzymes</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synthesising</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cell</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wall</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polymers</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follow</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any</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pattern</a:t>
            </a:r>
            <a:r>
              <a:rPr lang="es-ES" sz="2800" dirty="0">
                <a:solidFill>
                  <a:schemeClr val="bg1">
                    <a:lumMod val="50000"/>
                  </a:schemeClr>
                </a:solidFill>
                <a:latin typeface="Arial" panose="020B0604020202020204" pitchFamily="34" charset="0"/>
                <a:cs typeface="Arial" panose="020B0604020202020204" pitchFamily="34" charset="0"/>
              </a:rPr>
              <a:t> to </a:t>
            </a:r>
            <a:r>
              <a:rPr lang="es-ES" sz="2800" dirty="0" err="1">
                <a:solidFill>
                  <a:schemeClr val="bg1">
                    <a:lumMod val="50000"/>
                  </a:schemeClr>
                </a:solidFill>
                <a:latin typeface="Arial" panose="020B0604020202020204" pitchFamily="34" charset="0"/>
                <a:cs typeface="Arial" panose="020B0604020202020204" pitchFamily="34" charset="0"/>
              </a:rPr>
              <a:t>add</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branches</a:t>
            </a:r>
            <a:r>
              <a:rPr lang="es-ES" sz="2800" dirty="0">
                <a:solidFill>
                  <a:schemeClr val="bg1">
                    <a:lumMod val="50000"/>
                  </a:schemeClr>
                </a:solidFill>
                <a:latin typeface="Arial" panose="020B0604020202020204" pitchFamily="34" charset="0"/>
                <a:cs typeface="Arial" panose="020B0604020202020204" pitchFamily="34" charset="0"/>
              </a:rPr>
              <a:t>? </a:t>
            </a:r>
          </a:p>
          <a:p>
            <a:pPr algn="ctr"/>
            <a:endParaRPr lang="es-ES" sz="2800" dirty="0">
              <a:latin typeface="Arial" panose="020B0604020202020204" pitchFamily="34" charset="0"/>
              <a:cs typeface="Arial" panose="020B0604020202020204" pitchFamily="34" charset="0"/>
            </a:endParaRPr>
          </a:p>
          <a:p>
            <a:pPr algn="ctr"/>
            <a:r>
              <a:rPr lang="es-ES" sz="2800" b="1" dirty="0" err="1">
                <a:latin typeface="Arial" panose="020B0604020202020204" pitchFamily="34" charset="0"/>
                <a:cs typeface="Arial" panose="020B0604020202020204" pitchFamily="34" charset="0"/>
              </a:rPr>
              <a:t>Degradation</a:t>
            </a:r>
            <a:endParaRPr lang="es-ES" sz="2800" b="1" dirty="0">
              <a:latin typeface="Arial" panose="020B0604020202020204" pitchFamily="34" charset="0"/>
              <a:cs typeface="Arial" panose="020B0604020202020204" pitchFamily="34" charset="0"/>
            </a:endParaRPr>
          </a:p>
          <a:p>
            <a:pPr algn="ctr"/>
            <a:r>
              <a:rPr lang="es-ES" sz="2800" dirty="0" err="1">
                <a:latin typeface="Arial" panose="020B0604020202020204" pitchFamily="34" charset="0"/>
                <a:cs typeface="Arial" panose="020B0604020202020204" pitchFamily="34" charset="0"/>
              </a:rPr>
              <a:t>What</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patterns</a:t>
            </a:r>
            <a:r>
              <a:rPr lang="es-ES" sz="2800" dirty="0">
                <a:latin typeface="Arial" panose="020B0604020202020204" pitchFamily="34" charset="0"/>
                <a:cs typeface="Arial" panose="020B0604020202020204" pitchFamily="34" charset="0"/>
              </a:rPr>
              <a:t> do </a:t>
            </a:r>
            <a:r>
              <a:rPr lang="es-ES" sz="2800" dirty="0" err="1">
                <a:latin typeface="Arial" panose="020B0604020202020204" pitchFamily="34" charset="0"/>
                <a:cs typeface="Arial" panose="020B0604020202020204" pitchFamily="34" charset="0"/>
              </a:rPr>
              <a:t>cell</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wall</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degrading</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enzymes</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recognise</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What</a:t>
            </a:r>
            <a:r>
              <a:rPr lang="es-ES" sz="2800" dirty="0">
                <a:latin typeface="Arial" panose="020B0604020202020204" pitchFamily="34" charset="0"/>
                <a:cs typeface="Arial" panose="020B0604020202020204" pitchFamily="34" charset="0"/>
              </a:rPr>
              <a:t> can </a:t>
            </a:r>
            <a:r>
              <a:rPr lang="es-ES" sz="2800" dirty="0" err="1">
                <a:latin typeface="Arial" panose="020B0604020202020204" pitchFamily="34" charset="0"/>
                <a:cs typeface="Arial" panose="020B0604020202020204" pitchFamily="34" charset="0"/>
              </a:rPr>
              <a:t>we</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learn</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about</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complex</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polysaccharide</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patterns</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using</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degrading</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enzymes</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with</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known</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activities</a:t>
            </a:r>
            <a:r>
              <a:rPr lang="es-ES" sz="2800" dirty="0">
                <a:latin typeface="Arial" panose="020B0604020202020204" pitchFamily="34" charset="0"/>
                <a:cs typeface="Arial" panose="020B0604020202020204" pitchFamily="34" charset="0"/>
              </a:rPr>
              <a:t>?</a:t>
            </a:r>
          </a:p>
          <a:p>
            <a:pPr algn="ctr"/>
            <a:endParaRPr lang="es-E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9549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778"/>
          <a:stretch/>
        </p:blipFill>
        <p:spPr>
          <a:xfrm>
            <a:off x="2651125" y="0"/>
            <a:ext cx="6889750" cy="6862191"/>
          </a:xfrm>
          <a:prstGeom prst="rect">
            <a:avLst/>
          </a:prstGeom>
        </p:spPr>
      </p:pic>
      <p:sp>
        <p:nvSpPr>
          <p:cNvPr id="3" name="Rectangle 2"/>
          <p:cNvSpPr/>
          <p:nvPr/>
        </p:nvSpPr>
        <p:spPr>
          <a:xfrm>
            <a:off x="2209800" y="-463550"/>
            <a:ext cx="7829550" cy="82169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 name="CuadroTexto 1"/>
          <p:cNvSpPr txBox="1"/>
          <p:nvPr/>
        </p:nvSpPr>
        <p:spPr>
          <a:xfrm>
            <a:off x="2609500" y="483137"/>
            <a:ext cx="6972999" cy="646331"/>
          </a:xfrm>
          <a:prstGeom prst="rect">
            <a:avLst/>
          </a:prstGeom>
          <a:noFill/>
        </p:spPr>
        <p:txBody>
          <a:bodyPr wrap="none" rtlCol="0">
            <a:spAutoFit/>
          </a:bodyPr>
          <a:lstStyle/>
          <a:p>
            <a:pPr algn="ctr"/>
            <a:r>
              <a:rPr lang="es-ES" sz="3600" dirty="0">
                <a:latin typeface="Arial" panose="020B0604020202020204" pitchFamily="34" charset="0"/>
                <a:cs typeface="Arial" panose="020B0604020202020204" pitchFamily="34" charset="0"/>
              </a:rPr>
              <a:t>PLANT CELL WALL RESEARCH</a:t>
            </a:r>
            <a:endParaRPr lang="es-ES" dirty="0">
              <a:latin typeface="Arial" panose="020B0604020202020204" pitchFamily="34" charset="0"/>
              <a:cs typeface="Arial" panose="020B0604020202020204" pitchFamily="34" charset="0"/>
            </a:endParaRPr>
          </a:p>
        </p:txBody>
      </p:sp>
      <p:sp>
        <p:nvSpPr>
          <p:cNvPr id="5" name="CuadroTexto 2"/>
          <p:cNvSpPr txBox="1"/>
          <p:nvPr/>
        </p:nvSpPr>
        <p:spPr>
          <a:xfrm>
            <a:off x="428935" y="797967"/>
            <a:ext cx="11588129" cy="6124754"/>
          </a:xfrm>
          <a:prstGeom prst="rect">
            <a:avLst/>
          </a:prstGeom>
          <a:noFill/>
        </p:spPr>
        <p:txBody>
          <a:bodyPr wrap="square" rtlCol="0">
            <a:spAutoFit/>
          </a:bodyPr>
          <a:lstStyle/>
          <a:p>
            <a:pPr algn="ctr"/>
            <a:endParaRPr lang="es-ES" sz="2800" dirty="0">
              <a:latin typeface="Arial" panose="020B0604020202020204" pitchFamily="34" charset="0"/>
              <a:cs typeface="Arial" panose="020B0604020202020204" pitchFamily="34" charset="0"/>
            </a:endParaRPr>
          </a:p>
          <a:p>
            <a:pPr algn="ctr"/>
            <a:r>
              <a:rPr lang="es-ES" sz="2800" b="1" dirty="0" err="1">
                <a:solidFill>
                  <a:schemeClr val="bg1">
                    <a:lumMod val="50000"/>
                  </a:schemeClr>
                </a:solidFill>
                <a:latin typeface="Arial" panose="020B0604020202020204" pitchFamily="34" charset="0"/>
                <a:cs typeface="Arial" panose="020B0604020202020204" pitchFamily="34" charset="0"/>
              </a:rPr>
              <a:t>Synthesis</a:t>
            </a:r>
            <a:endParaRPr lang="es-ES" sz="2800" b="1" dirty="0">
              <a:solidFill>
                <a:schemeClr val="bg1">
                  <a:lumMod val="50000"/>
                </a:schemeClr>
              </a:solidFill>
              <a:latin typeface="Arial" panose="020B0604020202020204" pitchFamily="34" charset="0"/>
              <a:cs typeface="Arial" panose="020B0604020202020204" pitchFamily="34" charset="0"/>
            </a:endParaRPr>
          </a:p>
          <a:p>
            <a:pPr algn="ctr"/>
            <a:r>
              <a:rPr lang="es-ES" sz="2800" dirty="0" err="1">
                <a:solidFill>
                  <a:schemeClr val="bg1">
                    <a:lumMod val="50000"/>
                  </a:schemeClr>
                </a:solidFill>
                <a:latin typeface="Arial" panose="020B0604020202020204" pitchFamily="34" charset="0"/>
                <a:cs typeface="Arial" panose="020B0604020202020204" pitchFamily="34" charset="0"/>
              </a:rPr>
              <a:t>How</a:t>
            </a:r>
            <a:r>
              <a:rPr lang="es-ES" sz="2800" dirty="0">
                <a:solidFill>
                  <a:schemeClr val="bg1">
                    <a:lumMod val="50000"/>
                  </a:schemeClr>
                </a:solidFill>
                <a:latin typeface="Arial" panose="020B0604020202020204" pitchFamily="34" charset="0"/>
                <a:cs typeface="Arial" panose="020B0604020202020204" pitchFamily="34" charset="0"/>
              </a:rPr>
              <a:t> do </a:t>
            </a:r>
            <a:r>
              <a:rPr lang="es-ES" sz="2800" dirty="0" err="1">
                <a:solidFill>
                  <a:schemeClr val="bg1">
                    <a:lumMod val="50000"/>
                  </a:schemeClr>
                </a:solidFill>
                <a:latin typeface="Arial" panose="020B0604020202020204" pitchFamily="34" charset="0"/>
                <a:cs typeface="Arial" panose="020B0604020202020204" pitchFamily="34" charset="0"/>
              </a:rPr>
              <a:t>enzymes</a:t>
            </a:r>
            <a:r>
              <a:rPr lang="es-ES" sz="2800" dirty="0">
                <a:solidFill>
                  <a:schemeClr val="bg1">
                    <a:lumMod val="50000"/>
                  </a:schemeClr>
                </a:solidFill>
                <a:latin typeface="Arial" panose="020B0604020202020204" pitchFamily="34" charset="0"/>
                <a:cs typeface="Arial" panose="020B0604020202020204" pitchFamily="34" charset="0"/>
              </a:rPr>
              <a:t> control </a:t>
            </a:r>
            <a:r>
              <a:rPr lang="es-ES" sz="2800" dirty="0" err="1">
                <a:solidFill>
                  <a:schemeClr val="bg1">
                    <a:lumMod val="50000"/>
                  </a:schemeClr>
                </a:solidFill>
                <a:latin typeface="Arial" panose="020B0604020202020204" pitchFamily="34" charset="0"/>
                <a:cs typeface="Arial" panose="020B0604020202020204" pitchFamily="34" charset="0"/>
              </a:rPr>
              <a:t>polysaccharide</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backbone</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synthesis</a:t>
            </a:r>
            <a:r>
              <a:rPr lang="es-ES" sz="2800" dirty="0">
                <a:solidFill>
                  <a:schemeClr val="bg1">
                    <a:lumMod val="50000"/>
                  </a:schemeClr>
                </a:solidFill>
                <a:latin typeface="Arial" panose="020B0604020202020204" pitchFamily="34" charset="0"/>
                <a:cs typeface="Arial" panose="020B0604020202020204" pitchFamily="34" charset="0"/>
              </a:rPr>
              <a:t>? Do </a:t>
            </a:r>
            <a:r>
              <a:rPr lang="es-ES" sz="2800" dirty="0" err="1">
                <a:solidFill>
                  <a:schemeClr val="bg1">
                    <a:lumMod val="50000"/>
                  </a:schemeClr>
                </a:solidFill>
                <a:latin typeface="Arial" panose="020B0604020202020204" pitchFamily="34" charset="0"/>
                <a:cs typeface="Arial" panose="020B0604020202020204" pitchFamily="34" charset="0"/>
              </a:rPr>
              <a:t>enzymes</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synthesising</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cell</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wall</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polymers</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follow</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any</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pattern</a:t>
            </a:r>
            <a:r>
              <a:rPr lang="es-ES" sz="2800" dirty="0">
                <a:solidFill>
                  <a:schemeClr val="bg1">
                    <a:lumMod val="50000"/>
                  </a:schemeClr>
                </a:solidFill>
                <a:latin typeface="Arial" panose="020B0604020202020204" pitchFamily="34" charset="0"/>
                <a:cs typeface="Arial" panose="020B0604020202020204" pitchFamily="34" charset="0"/>
              </a:rPr>
              <a:t> to </a:t>
            </a:r>
            <a:r>
              <a:rPr lang="es-ES" sz="2800" dirty="0" err="1">
                <a:solidFill>
                  <a:schemeClr val="bg1">
                    <a:lumMod val="50000"/>
                  </a:schemeClr>
                </a:solidFill>
                <a:latin typeface="Arial" panose="020B0604020202020204" pitchFamily="34" charset="0"/>
                <a:cs typeface="Arial" panose="020B0604020202020204" pitchFamily="34" charset="0"/>
              </a:rPr>
              <a:t>add</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branches</a:t>
            </a:r>
            <a:r>
              <a:rPr lang="es-ES" sz="2800" dirty="0">
                <a:solidFill>
                  <a:schemeClr val="bg1">
                    <a:lumMod val="50000"/>
                  </a:schemeClr>
                </a:solidFill>
                <a:latin typeface="Arial" panose="020B0604020202020204" pitchFamily="34" charset="0"/>
                <a:cs typeface="Arial" panose="020B0604020202020204" pitchFamily="34" charset="0"/>
              </a:rPr>
              <a:t>? </a:t>
            </a:r>
          </a:p>
          <a:p>
            <a:pPr algn="ctr"/>
            <a:endParaRPr lang="es-ES" sz="2800" dirty="0">
              <a:solidFill>
                <a:schemeClr val="bg1">
                  <a:lumMod val="50000"/>
                </a:schemeClr>
              </a:solidFill>
              <a:latin typeface="Arial" panose="020B0604020202020204" pitchFamily="34" charset="0"/>
              <a:cs typeface="Arial" panose="020B0604020202020204" pitchFamily="34" charset="0"/>
            </a:endParaRPr>
          </a:p>
          <a:p>
            <a:pPr algn="ctr"/>
            <a:r>
              <a:rPr lang="es-ES" sz="2800" b="1" dirty="0" err="1">
                <a:solidFill>
                  <a:schemeClr val="bg1">
                    <a:lumMod val="50000"/>
                  </a:schemeClr>
                </a:solidFill>
                <a:latin typeface="Arial" panose="020B0604020202020204" pitchFamily="34" charset="0"/>
                <a:cs typeface="Arial" panose="020B0604020202020204" pitchFamily="34" charset="0"/>
              </a:rPr>
              <a:t>Degradation</a:t>
            </a:r>
            <a:endParaRPr lang="es-ES" sz="2800" b="1" dirty="0">
              <a:solidFill>
                <a:schemeClr val="bg1">
                  <a:lumMod val="50000"/>
                </a:schemeClr>
              </a:solidFill>
              <a:latin typeface="Arial" panose="020B0604020202020204" pitchFamily="34" charset="0"/>
              <a:cs typeface="Arial" panose="020B0604020202020204" pitchFamily="34" charset="0"/>
            </a:endParaRPr>
          </a:p>
          <a:p>
            <a:pPr algn="ctr"/>
            <a:r>
              <a:rPr lang="es-ES" sz="2800" dirty="0" err="1">
                <a:solidFill>
                  <a:schemeClr val="bg1">
                    <a:lumMod val="50000"/>
                  </a:schemeClr>
                </a:solidFill>
                <a:latin typeface="Arial" panose="020B0604020202020204" pitchFamily="34" charset="0"/>
                <a:cs typeface="Arial" panose="020B0604020202020204" pitchFamily="34" charset="0"/>
              </a:rPr>
              <a:t>What</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patterns</a:t>
            </a:r>
            <a:r>
              <a:rPr lang="es-ES" sz="2800" dirty="0">
                <a:solidFill>
                  <a:schemeClr val="bg1">
                    <a:lumMod val="50000"/>
                  </a:schemeClr>
                </a:solidFill>
                <a:latin typeface="Arial" panose="020B0604020202020204" pitchFamily="34" charset="0"/>
                <a:cs typeface="Arial" panose="020B0604020202020204" pitchFamily="34" charset="0"/>
              </a:rPr>
              <a:t> do </a:t>
            </a:r>
            <a:r>
              <a:rPr lang="es-ES" sz="2800" dirty="0" err="1">
                <a:solidFill>
                  <a:schemeClr val="bg1">
                    <a:lumMod val="50000"/>
                  </a:schemeClr>
                </a:solidFill>
                <a:latin typeface="Arial" panose="020B0604020202020204" pitchFamily="34" charset="0"/>
                <a:cs typeface="Arial" panose="020B0604020202020204" pitchFamily="34" charset="0"/>
              </a:rPr>
              <a:t>cell</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wall</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degrading</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enzymes</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recognise</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What</a:t>
            </a:r>
            <a:r>
              <a:rPr lang="es-ES" sz="2800" dirty="0">
                <a:solidFill>
                  <a:schemeClr val="bg1">
                    <a:lumMod val="50000"/>
                  </a:schemeClr>
                </a:solidFill>
                <a:latin typeface="Arial" panose="020B0604020202020204" pitchFamily="34" charset="0"/>
                <a:cs typeface="Arial" panose="020B0604020202020204" pitchFamily="34" charset="0"/>
              </a:rPr>
              <a:t> can </a:t>
            </a:r>
            <a:r>
              <a:rPr lang="es-ES" sz="2800" dirty="0" err="1">
                <a:solidFill>
                  <a:schemeClr val="bg1">
                    <a:lumMod val="50000"/>
                  </a:schemeClr>
                </a:solidFill>
                <a:latin typeface="Arial" panose="020B0604020202020204" pitchFamily="34" charset="0"/>
                <a:cs typeface="Arial" panose="020B0604020202020204" pitchFamily="34" charset="0"/>
              </a:rPr>
              <a:t>we</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learn</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about</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complex</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polysaccharide</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patterns</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using</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degrading</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enzymes</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with</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known</a:t>
            </a:r>
            <a:r>
              <a:rPr lang="es-ES" sz="2800" dirty="0">
                <a:solidFill>
                  <a:schemeClr val="bg1">
                    <a:lumMod val="50000"/>
                  </a:schemeClr>
                </a:solidFill>
                <a:latin typeface="Arial" panose="020B0604020202020204" pitchFamily="34" charset="0"/>
                <a:cs typeface="Arial" panose="020B0604020202020204" pitchFamily="34" charset="0"/>
              </a:rPr>
              <a:t> </a:t>
            </a:r>
            <a:r>
              <a:rPr lang="es-ES" sz="2800" dirty="0" err="1">
                <a:solidFill>
                  <a:schemeClr val="bg1">
                    <a:lumMod val="50000"/>
                  </a:schemeClr>
                </a:solidFill>
                <a:latin typeface="Arial" panose="020B0604020202020204" pitchFamily="34" charset="0"/>
                <a:cs typeface="Arial" panose="020B0604020202020204" pitchFamily="34" charset="0"/>
              </a:rPr>
              <a:t>activities</a:t>
            </a:r>
            <a:r>
              <a:rPr lang="es-ES" sz="2800" dirty="0">
                <a:solidFill>
                  <a:schemeClr val="bg1">
                    <a:lumMod val="50000"/>
                  </a:schemeClr>
                </a:solidFill>
                <a:latin typeface="Arial" panose="020B0604020202020204" pitchFamily="34" charset="0"/>
                <a:cs typeface="Arial" panose="020B0604020202020204" pitchFamily="34" charset="0"/>
              </a:rPr>
              <a:t>?</a:t>
            </a:r>
          </a:p>
          <a:p>
            <a:pPr algn="ctr"/>
            <a:endParaRPr lang="es-ES" sz="2800" dirty="0">
              <a:latin typeface="Arial" panose="020B0604020202020204" pitchFamily="34" charset="0"/>
              <a:cs typeface="Arial" panose="020B0604020202020204" pitchFamily="34" charset="0"/>
            </a:endParaRPr>
          </a:p>
          <a:p>
            <a:pPr algn="ctr"/>
            <a:r>
              <a:rPr lang="es-ES" sz="2800" b="1" dirty="0" err="1">
                <a:latin typeface="Arial" panose="020B0604020202020204" pitchFamily="34" charset="0"/>
                <a:cs typeface="Arial" panose="020B0604020202020204" pitchFamily="34" charset="0"/>
              </a:rPr>
              <a:t>Assembly</a:t>
            </a:r>
            <a:endParaRPr lang="es-ES" sz="2800" b="1" dirty="0">
              <a:latin typeface="Arial" panose="020B0604020202020204" pitchFamily="34" charset="0"/>
              <a:cs typeface="Arial" panose="020B0604020202020204" pitchFamily="34" charset="0"/>
            </a:endParaRPr>
          </a:p>
          <a:p>
            <a:pPr algn="ctr"/>
            <a:r>
              <a:rPr lang="es-ES" sz="2800" dirty="0" err="1">
                <a:latin typeface="Arial" panose="020B0604020202020204" pitchFamily="34" charset="0"/>
                <a:cs typeface="Arial" panose="020B0604020202020204" pitchFamily="34" charset="0"/>
              </a:rPr>
              <a:t>How</a:t>
            </a:r>
            <a:r>
              <a:rPr lang="es-ES" sz="2800" dirty="0">
                <a:latin typeface="Arial" panose="020B0604020202020204" pitchFamily="34" charset="0"/>
                <a:cs typeface="Arial" panose="020B0604020202020204" pitchFamily="34" charset="0"/>
              </a:rPr>
              <a:t> do </a:t>
            </a:r>
            <a:r>
              <a:rPr lang="es-ES" sz="2800" dirty="0" err="1">
                <a:latin typeface="Arial" panose="020B0604020202020204" pitchFamily="34" charset="0"/>
                <a:cs typeface="Arial" panose="020B0604020202020204" pitchFamily="34" charset="0"/>
              </a:rPr>
              <a:t>hemicelluloses</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bind</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cellulose</a:t>
            </a:r>
            <a:r>
              <a:rPr lang="es-ES" sz="2800" dirty="0">
                <a:latin typeface="Arial" panose="020B0604020202020204" pitchFamily="34" charset="0"/>
                <a:cs typeface="Arial" panose="020B0604020202020204" pitchFamily="34" charset="0"/>
              </a:rPr>
              <a:t>?</a:t>
            </a:r>
          </a:p>
          <a:p>
            <a:pPr algn="ctr"/>
            <a:r>
              <a:rPr lang="es-ES" sz="2800" dirty="0" err="1">
                <a:latin typeface="Arial" panose="020B0604020202020204" pitchFamily="34" charset="0"/>
                <a:cs typeface="Arial" panose="020B0604020202020204" pitchFamily="34" charset="0"/>
              </a:rPr>
              <a:t>How</a:t>
            </a:r>
            <a:r>
              <a:rPr lang="es-ES" sz="2800" dirty="0">
                <a:latin typeface="Arial" panose="020B0604020202020204" pitchFamily="34" charset="0"/>
                <a:cs typeface="Arial" panose="020B0604020202020204" pitchFamily="34" charset="0"/>
              </a:rPr>
              <a:t> do </a:t>
            </a:r>
            <a:r>
              <a:rPr lang="es-ES" sz="2800" dirty="0" err="1">
                <a:latin typeface="Arial" panose="020B0604020202020204" pitchFamily="34" charset="0"/>
                <a:cs typeface="Arial" panose="020B0604020202020204" pitchFamily="34" charset="0"/>
              </a:rPr>
              <a:t>branches</a:t>
            </a:r>
            <a:r>
              <a:rPr lang="es-ES" sz="2800" dirty="0">
                <a:latin typeface="Arial" panose="020B0604020202020204" pitchFamily="34" charset="0"/>
                <a:cs typeface="Arial" panose="020B0604020202020204" pitchFamily="34" charset="0"/>
              </a:rPr>
              <a:t> in </a:t>
            </a:r>
            <a:r>
              <a:rPr lang="es-ES" sz="2800" dirty="0" err="1">
                <a:latin typeface="Arial" panose="020B0604020202020204" pitchFamily="34" charset="0"/>
                <a:cs typeface="Arial" panose="020B0604020202020204" pitchFamily="34" charset="0"/>
              </a:rPr>
              <a:t>hemicelluloses</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influence</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that</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binding</a:t>
            </a:r>
            <a:r>
              <a:rPr lang="es-ES"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35111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042119" y="2803565"/>
            <a:ext cx="6107761" cy="707886"/>
          </a:xfrm>
          <a:prstGeom prst="rect">
            <a:avLst/>
          </a:prstGeom>
          <a:noFill/>
        </p:spPr>
        <p:txBody>
          <a:bodyPr wrap="none" rtlCol="0">
            <a:spAutoFit/>
          </a:bodyPr>
          <a:lstStyle/>
          <a:p>
            <a:pPr algn="ctr"/>
            <a:r>
              <a:rPr lang="es-ES" sz="4000" dirty="0">
                <a:latin typeface="Arial" panose="020B0604020202020204" pitchFamily="34" charset="0"/>
                <a:cs typeface="Arial" panose="020B0604020202020204" pitchFamily="34" charset="0"/>
              </a:rPr>
              <a:t>THANKS FOR READING!</a:t>
            </a:r>
          </a:p>
        </p:txBody>
      </p:sp>
    </p:spTree>
    <p:extLst>
      <p:ext uri="{BB962C8B-B14F-4D97-AF65-F5344CB8AC3E}">
        <p14:creationId xmlns:p14="http://schemas.microsoft.com/office/powerpoint/2010/main" val="1765715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0534" y1="27724" x2="30534" y2="27724"/>
                        <a14:foregroundMark x1="28953" y1="69398" x2="28953" y2="69398"/>
                        <a14:foregroundMark x1="42039" y1="75763" x2="42039" y2="75763"/>
                        <a14:foregroundMark x1="59651" y1="75763" x2="60033" y2="75763"/>
                        <a14:foregroundMark x1="66412" y1="64516" x2="66412" y2="64516"/>
                        <a14:foregroundMark x1="68920" y1="58849" x2="68920" y2="58849"/>
                        <a14:foregroundMark x1="67448" y1="62249" x2="64558" y2="68352"/>
                        <a14:foregroundMark x1="31461" y1="60331" x2="31461" y2="60331"/>
                        <a14:foregroundMark x1="31461" y1="59024" x2="31461" y2="59024"/>
                        <a14:foregroundMark x1="31461" y1="59024" x2="32661" y2="64516"/>
                        <a14:foregroundMark x1="32661" y1="64516" x2="32661" y2="64516"/>
                        <a14:foregroundMark x1="32770" y1="64865" x2="36532" y2="73583"/>
                        <a14:foregroundMark x1="36532" y1="73583" x2="35932" y2="71404"/>
                        <a14:foregroundMark x1="39858" y1="65824" x2="39858" y2="65824"/>
                        <a14:foregroundMark x1="39804" y1="65737" x2="39804" y2="65737"/>
                        <a14:foregroundMark x1="39804" y1="65737" x2="40731" y2="63470"/>
                        <a14:foregroundMark x1="40949" y1="63208" x2="40949" y2="63208"/>
                        <a14:foregroundMark x1="45965" y1="72537" x2="45965" y2="71491"/>
                        <a14:foregroundMark x1="45965" y1="71055" x2="46347" y2="69224"/>
                        <a14:foregroundMark x1="67557" y1="48910" x2="67557" y2="48910"/>
                        <a14:foregroundMark x1="69084" y1="48997" x2="69357" y2="48997"/>
                        <a14:foregroundMark x1="69466" y1="48910" x2="69466" y2="48910"/>
                        <a14:foregroundMark x1="68430" y1="73235" x2="68430" y2="73235"/>
                        <a14:foregroundMark x1="70829" y1="32607" x2="70829" y2="32607"/>
                        <a14:foregroundMark x1="70829" y1="32607" x2="70829" y2="32607"/>
                        <a14:foregroundMark x1="52126" y1="12467" x2="52126" y2="12467"/>
                        <a14:foregroundMark x1="33043" y1="50828" x2="32279" y2="49956"/>
                        <a14:foregroundMark x1="29335" y1="46120" x2="29335" y2="46120"/>
                      </a14:backgroundRemoval>
                    </a14:imgEffect>
                  </a14:imgLayer>
                </a14:imgProps>
              </a:ext>
              <a:ext uri="{28A0092B-C50C-407E-A947-70E740481C1C}">
                <a14:useLocalDpi xmlns:a14="http://schemas.microsoft.com/office/drawing/2010/main" val="0"/>
              </a:ext>
            </a:extLst>
          </a:blip>
          <a:srcRect l="24851" t="8889" r="24322" b="13439"/>
          <a:stretch/>
        </p:blipFill>
        <p:spPr>
          <a:xfrm>
            <a:off x="2840750" y="3403013"/>
            <a:ext cx="3207685" cy="3065679"/>
          </a:xfrm>
          <a:prstGeom prst="rect">
            <a:avLst/>
          </a:prstGeom>
        </p:spPr>
      </p:pic>
      <p:grpSp>
        <p:nvGrpSpPr>
          <p:cNvPr id="3" name="Grupo 2"/>
          <p:cNvGrpSpPr/>
          <p:nvPr/>
        </p:nvGrpSpPr>
        <p:grpSpPr>
          <a:xfrm>
            <a:off x="620276" y="1228289"/>
            <a:ext cx="2517136" cy="2625157"/>
            <a:chOff x="1006394" y="584965"/>
            <a:chExt cx="2517136" cy="2625157"/>
          </a:xfrm>
        </p:grpSpPr>
        <p:grpSp>
          <p:nvGrpSpPr>
            <p:cNvPr id="52" name="Grupo 51"/>
            <p:cNvGrpSpPr/>
            <p:nvPr/>
          </p:nvGrpSpPr>
          <p:grpSpPr>
            <a:xfrm>
              <a:off x="1006394" y="584965"/>
              <a:ext cx="2181545" cy="2625157"/>
              <a:chOff x="575200" y="1523945"/>
              <a:chExt cx="2181545" cy="2625157"/>
            </a:xfrm>
          </p:grpSpPr>
          <p:grpSp>
            <p:nvGrpSpPr>
              <p:cNvPr id="48" name="Grupo 47"/>
              <p:cNvGrpSpPr/>
              <p:nvPr/>
            </p:nvGrpSpPr>
            <p:grpSpPr>
              <a:xfrm>
                <a:off x="575200" y="1523945"/>
                <a:ext cx="1699299" cy="1676637"/>
                <a:chOff x="575200" y="1523945"/>
                <a:chExt cx="1699299" cy="1676637"/>
              </a:xfrm>
            </p:grpSpPr>
            <p:sp>
              <p:nvSpPr>
                <p:cNvPr id="14" name="Elipse 13"/>
                <p:cNvSpPr/>
                <p:nvPr/>
              </p:nvSpPr>
              <p:spPr>
                <a:xfrm>
                  <a:off x="1063550" y="2027370"/>
                  <a:ext cx="725714" cy="672287"/>
                </a:xfrm>
                <a:prstGeom prst="ellipse">
                  <a:avLst/>
                </a:prstGeom>
                <a:solidFill>
                  <a:srgbClr val="FFFF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p:cNvCxnSpPr/>
                <p:nvPr/>
              </p:nvCxnSpPr>
              <p:spPr>
                <a:xfrm>
                  <a:off x="1426407" y="2790213"/>
                  <a:ext cx="1588" cy="41036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1426407" y="1523945"/>
                  <a:ext cx="1588" cy="41036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rot="5400000">
                  <a:off x="2068521" y="2159123"/>
                  <a:ext cx="1588" cy="41036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rot="5400000">
                  <a:off x="779591" y="2159123"/>
                  <a:ext cx="1588" cy="41036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flipH="1" flipV="1">
                  <a:off x="1786397" y="2706233"/>
                  <a:ext cx="282918" cy="26955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Conector recto 30"/>
                <p:cNvCxnSpPr/>
                <p:nvPr/>
              </p:nvCxnSpPr>
              <p:spPr>
                <a:xfrm flipH="1" flipV="1">
                  <a:off x="770351" y="1720421"/>
                  <a:ext cx="282918" cy="26955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Conector recto 31"/>
                <p:cNvCxnSpPr/>
                <p:nvPr/>
              </p:nvCxnSpPr>
              <p:spPr>
                <a:xfrm rot="16200000" flipH="1" flipV="1">
                  <a:off x="1746372" y="1735809"/>
                  <a:ext cx="282918" cy="26955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rot="16200000" flipH="1" flipV="1">
                  <a:off x="791766" y="2725612"/>
                  <a:ext cx="282918" cy="26955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7" name="Grupo 46"/>
              <p:cNvGrpSpPr/>
              <p:nvPr/>
            </p:nvGrpSpPr>
            <p:grpSpPr>
              <a:xfrm>
                <a:off x="1723555" y="3381902"/>
                <a:ext cx="1033190" cy="767200"/>
                <a:chOff x="1577336" y="3972559"/>
                <a:chExt cx="1033190" cy="767200"/>
              </a:xfrm>
            </p:grpSpPr>
            <p:cxnSp>
              <p:nvCxnSpPr>
                <p:cNvPr id="36" name="Conector curvado 35"/>
                <p:cNvCxnSpPr/>
                <p:nvPr/>
              </p:nvCxnSpPr>
              <p:spPr>
                <a:xfrm rot="5400000" flipH="1" flipV="1">
                  <a:off x="1748136" y="4384775"/>
                  <a:ext cx="621068" cy="88900"/>
                </a:xfrm>
                <a:prstGeom prst="curvedConnector3">
                  <a:avLst>
                    <a:gd name="adj1" fmla="val 58180"/>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4" name="Elipse 43"/>
                <p:cNvSpPr/>
                <p:nvPr/>
              </p:nvSpPr>
              <p:spPr>
                <a:xfrm>
                  <a:off x="1577336" y="3972559"/>
                  <a:ext cx="525784" cy="195581"/>
                </a:xfrm>
                <a:prstGeom prst="ellipse">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Elipse 44"/>
                <p:cNvSpPr/>
                <p:nvPr/>
              </p:nvSpPr>
              <p:spPr>
                <a:xfrm>
                  <a:off x="2084742" y="3972559"/>
                  <a:ext cx="525784" cy="195581"/>
                </a:xfrm>
                <a:prstGeom prst="ellipse">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64" name="CuadroTexto 63"/>
            <p:cNvSpPr txBox="1"/>
            <p:nvPr/>
          </p:nvSpPr>
          <p:spPr>
            <a:xfrm>
              <a:off x="2969532" y="1717366"/>
              <a:ext cx="553998" cy="369332"/>
            </a:xfrm>
            <a:prstGeom prst="rect">
              <a:avLst/>
            </a:prstGeom>
            <a:noFill/>
          </p:spPr>
          <p:txBody>
            <a:bodyPr wrap="none" rtlCol="0">
              <a:spAutoFit/>
            </a:bodyPr>
            <a:lstStyle/>
            <a:p>
              <a:r>
                <a:rPr lang="es-ES" dirty="0"/>
                <a:t>CO</a:t>
              </a:r>
              <a:r>
                <a:rPr lang="es-ES" baseline="-25000" dirty="0"/>
                <a:t>2</a:t>
              </a:r>
            </a:p>
          </p:txBody>
        </p:sp>
        <p:cxnSp>
          <p:nvCxnSpPr>
            <p:cNvPr id="68" name="Conector curvado 67"/>
            <p:cNvCxnSpPr>
              <a:stCxn id="64" idx="2"/>
            </p:cNvCxnSpPr>
            <p:nvPr/>
          </p:nvCxnSpPr>
          <p:spPr>
            <a:xfrm rot="5400000">
              <a:off x="2972514" y="2087679"/>
              <a:ext cx="274999" cy="273036"/>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Rectángulo 45"/>
          <p:cNvSpPr/>
          <p:nvPr/>
        </p:nvSpPr>
        <p:spPr>
          <a:xfrm>
            <a:off x="0" y="911971"/>
            <a:ext cx="3137412" cy="3105112"/>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CuadroTexto 39"/>
          <p:cNvSpPr txBox="1"/>
          <p:nvPr/>
        </p:nvSpPr>
        <p:spPr>
          <a:xfrm>
            <a:off x="905641" y="126514"/>
            <a:ext cx="10324750" cy="646331"/>
          </a:xfrm>
          <a:prstGeom prst="rect">
            <a:avLst/>
          </a:prstGeom>
          <a:noFill/>
        </p:spPr>
        <p:txBody>
          <a:bodyPr wrap="none" rtlCol="0">
            <a:spAutoFit/>
          </a:bodyPr>
          <a:lstStyle/>
          <a:p>
            <a:r>
              <a:rPr lang="es-ES" sz="3600" dirty="0">
                <a:latin typeface="Arial" panose="020B0604020202020204" pitchFamily="34" charset="0"/>
                <a:cs typeface="Arial" panose="020B0604020202020204" pitchFamily="34" charset="0"/>
              </a:rPr>
              <a:t>THE IMPORTANCE OF THE PLANT CELL WALL</a:t>
            </a:r>
          </a:p>
        </p:txBody>
      </p:sp>
    </p:spTree>
    <p:extLst>
      <p:ext uri="{BB962C8B-B14F-4D97-AF65-F5344CB8AC3E}">
        <p14:creationId xmlns:p14="http://schemas.microsoft.com/office/powerpoint/2010/main" val="2365743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0534" y1="27724" x2="30534" y2="27724"/>
                        <a14:foregroundMark x1="28953" y1="69398" x2="28953" y2="69398"/>
                        <a14:foregroundMark x1="42039" y1="75763" x2="42039" y2="75763"/>
                        <a14:foregroundMark x1="59651" y1="75763" x2="60033" y2="75763"/>
                        <a14:foregroundMark x1="66412" y1="64516" x2="66412" y2="64516"/>
                        <a14:foregroundMark x1="68920" y1="58849" x2="68920" y2="58849"/>
                        <a14:foregroundMark x1="67448" y1="62249" x2="64558" y2="68352"/>
                        <a14:foregroundMark x1="31461" y1="60331" x2="31461" y2="60331"/>
                        <a14:foregroundMark x1="31461" y1="59024" x2="31461" y2="59024"/>
                        <a14:foregroundMark x1="31461" y1="59024" x2="32661" y2="64516"/>
                        <a14:foregroundMark x1="32661" y1="64516" x2="32661" y2="64516"/>
                        <a14:foregroundMark x1="32770" y1="64865" x2="36532" y2="73583"/>
                        <a14:foregroundMark x1="36532" y1="73583" x2="35932" y2="71404"/>
                        <a14:foregroundMark x1="39858" y1="65824" x2="39858" y2="65824"/>
                        <a14:foregroundMark x1="39804" y1="65737" x2="39804" y2="65737"/>
                        <a14:foregroundMark x1="39804" y1="65737" x2="40731" y2="63470"/>
                        <a14:foregroundMark x1="40949" y1="63208" x2="40949" y2="63208"/>
                        <a14:foregroundMark x1="45965" y1="72537" x2="45965" y2="71491"/>
                        <a14:foregroundMark x1="45965" y1="71055" x2="46347" y2="69224"/>
                        <a14:foregroundMark x1="67557" y1="48910" x2="67557" y2="48910"/>
                        <a14:foregroundMark x1="69084" y1="48997" x2="69357" y2="48997"/>
                        <a14:foregroundMark x1="69466" y1="48910" x2="69466" y2="48910"/>
                        <a14:foregroundMark x1="68430" y1="73235" x2="68430" y2="73235"/>
                        <a14:foregroundMark x1="70829" y1="32607" x2="70829" y2="32607"/>
                        <a14:foregroundMark x1="70829" y1="32607" x2="70829" y2="32607"/>
                        <a14:foregroundMark x1="52126" y1="12467" x2="52126" y2="12467"/>
                        <a14:foregroundMark x1="33043" y1="50828" x2="32279" y2="49956"/>
                        <a14:foregroundMark x1="29335" y1="46120" x2="29335" y2="46120"/>
                      </a14:backgroundRemoval>
                    </a14:imgEffect>
                  </a14:imgLayer>
                </a14:imgProps>
              </a:ext>
              <a:ext uri="{28A0092B-C50C-407E-A947-70E740481C1C}">
                <a14:useLocalDpi xmlns:a14="http://schemas.microsoft.com/office/drawing/2010/main" val="0"/>
              </a:ext>
            </a:extLst>
          </a:blip>
          <a:srcRect l="24851" t="8889" r="24322" b="13439"/>
          <a:stretch/>
        </p:blipFill>
        <p:spPr>
          <a:xfrm>
            <a:off x="2840750" y="3403013"/>
            <a:ext cx="3207685" cy="3065679"/>
          </a:xfrm>
          <a:prstGeom prst="rect">
            <a:avLst/>
          </a:prstGeom>
        </p:spPr>
      </p:pic>
      <p:grpSp>
        <p:nvGrpSpPr>
          <p:cNvPr id="3" name="Grupo 2"/>
          <p:cNvGrpSpPr/>
          <p:nvPr/>
        </p:nvGrpSpPr>
        <p:grpSpPr>
          <a:xfrm>
            <a:off x="620276" y="1228289"/>
            <a:ext cx="2517136" cy="2625157"/>
            <a:chOff x="1006394" y="584965"/>
            <a:chExt cx="2517136" cy="2625157"/>
          </a:xfrm>
        </p:grpSpPr>
        <p:grpSp>
          <p:nvGrpSpPr>
            <p:cNvPr id="52" name="Grupo 51"/>
            <p:cNvGrpSpPr/>
            <p:nvPr/>
          </p:nvGrpSpPr>
          <p:grpSpPr>
            <a:xfrm>
              <a:off x="1006394" y="584965"/>
              <a:ext cx="2181545" cy="2625157"/>
              <a:chOff x="575200" y="1523945"/>
              <a:chExt cx="2181545" cy="2625157"/>
            </a:xfrm>
          </p:grpSpPr>
          <p:grpSp>
            <p:nvGrpSpPr>
              <p:cNvPr id="48" name="Grupo 47"/>
              <p:cNvGrpSpPr/>
              <p:nvPr/>
            </p:nvGrpSpPr>
            <p:grpSpPr>
              <a:xfrm>
                <a:off x="575200" y="1523945"/>
                <a:ext cx="1699299" cy="1676637"/>
                <a:chOff x="575200" y="1523945"/>
                <a:chExt cx="1699299" cy="1676637"/>
              </a:xfrm>
            </p:grpSpPr>
            <p:sp>
              <p:nvSpPr>
                <p:cNvPr id="14" name="Elipse 13"/>
                <p:cNvSpPr/>
                <p:nvPr/>
              </p:nvSpPr>
              <p:spPr>
                <a:xfrm>
                  <a:off x="1063550" y="2027370"/>
                  <a:ext cx="725714" cy="672287"/>
                </a:xfrm>
                <a:prstGeom prst="ellipse">
                  <a:avLst/>
                </a:prstGeom>
                <a:solidFill>
                  <a:srgbClr val="FFFF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p:cNvCxnSpPr/>
                <p:nvPr/>
              </p:nvCxnSpPr>
              <p:spPr>
                <a:xfrm>
                  <a:off x="1426407" y="2790213"/>
                  <a:ext cx="1588" cy="41036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1426407" y="1523945"/>
                  <a:ext cx="1588" cy="41036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rot="5400000">
                  <a:off x="2068521" y="2159123"/>
                  <a:ext cx="1588" cy="41036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rot="5400000">
                  <a:off x="779591" y="2159123"/>
                  <a:ext cx="1588" cy="41036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flipH="1" flipV="1">
                  <a:off x="1786397" y="2706233"/>
                  <a:ext cx="282918" cy="26955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Conector recto 30"/>
                <p:cNvCxnSpPr/>
                <p:nvPr/>
              </p:nvCxnSpPr>
              <p:spPr>
                <a:xfrm flipH="1" flipV="1">
                  <a:off x="770351" y="1720421"/>
                  <a:ext cx="282918" cy="26955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Conector recto 31"/>
                <p:cNvCxnSpPr/>
                <p:nvPr/>
              </p:nvCxnSpPr>
              <p:spPr>
                <a:xfrm rot="16200000" flipH="1" flipV="1">
                  <a:off x="1746372" y="1735809"/>
                  <a:ext cx="282918" cy="26955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rot="16200000" flipH="1" flipV="1">
                  <a:off x="791766" y="2725612"/>
                  <a:ext cx="282918" cy="26955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7" name="Grupo 46"/>
              <p:cNvGrpSpPr/>
              <p:nvPr/>
            </p:nvGrpSpPr>
            <p:grpSpPr>
              <a:xfrm>
                <a:off x="1723555" y="3381902"/>
                <a:ext cx="1033190" cy="767200"/>
                <a:chOff x="1577336" y="3972559"/>
                <a:chExt cx="1033190" cy="767200"/>
              </a:xfrm>
            </p:grpSpPr>
            <p:cxnSp>
              <p:nvCxnSpPr>
                <p:cNvPr id="36" name="Conector curvado 35"/>
                <p:cNvCxnSpPr/>
                <p:nvPr/>
              </p:nvCxnSpPr>
              <p:spPr>
                <a:xfrm rot="5400000" flipH="1" flipV="1">
                  <a:off x="1748136" y="4384775"/>
                  <a:ext cx="621068" cy="88900"/>
                </a:xfrm>
                <a:prstGeom prst="curvedConnector3">
                  <a:avLst>
                    <a:gd name="adj1" fmla="val 58180"/>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4" name="Elipse 43"/>
                <p:cNvSpPr/>
                <p:nvPr/>
              </p:nvSpPr>
              <p:spPr>
                <a:xfrm>
                  <a:off x="1577336" y="3972559"/>
                  <a:ext cx="525784" cy="195581"/>
                </a:xfrm>
                <a:prstGeom prst="ellipse">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Elipse 44"/>
                <p:cNvSpPr/>
                <p:nvPr/>
              </p:nvSpPr>
              <p:spPr>
                <a:xfrm>
                  <a:off x="2084742" y="3972559"/>
                  <a:ext cx="525784" cy="195581"/>
                </a:xfrm>
                <a:prstGeom prst="ellipse">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64" name="CuadroTexto 63"/>
            <p:cNvSpPr txBox="1"/>
            <p:nvPr/>
          </p:nvSpPr>
          <p:spPr>
            <a:xfrm>
              <a:off x="2969532" y="1717366"/>
              <a:ext cx="553998" cy="369332"/>
            </a:xfrm>
            <a:prstGeom prst="rect">
              <a:avLst/>
            </a:prstGeom>
            <a:noFill/>
          </p:spPr>
          <p:txBody>
            <a:bodyPr wrap="none" rtlCol="0">
              <a:spAutoFit/>
            </a:bodyPr>
            <a:lstStyle/>
            <a:p>
              <a:r>
                <a:rPr lang="es-ES" dirty="0"/>
                <a:t>CO</a:t>
              </a:r>
              <a:r>
                <a:rPr lang="es-ES" baseline="-25000" dirty="0"/>
                <a:t>2</a:t>
              </a:r>
            </a:p>
          </p:txBody>
        </p:sp>
        <p:cxnSp>
          <p:nvCxnSpPr>
            <p:cNvPr id="68" name="Conector curvado 67"/>
            <p:cNvCxnSpPr>
              <a:stCxn id="64" idx="2"/>
            </p:cNvCxnSpPr>
            <p:nvPr/>
          </p:nvCxnSpPr>
          <p:spPr>
            <a:xfrm rot="5400000">
              <a:off x="2972514" y="2087679"/>
              <a:ext cx="274999" cy="273036"/>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Rectángulo 45"/>
          <p:cNvSpPr/>
          <p:nvPr/>
        </p:nvSpPr>
        <p:spPr>
          <a:xfrm>
            <a:off x="0" y="911971"/>
            <a:ext cx="3137412" cy="3105112"/>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Rectángulo 48"/>
          <p:cNvSpPr/>
          <p:nvPr/>
        </p:nvSpPr>
        <p:spPr>
          <a:xfrm>
            <a:off x="2782226" y="3368702"/>
            <a:ext cx="3488041" cy="309999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CuadroTexto 62"/>
          <p:cNvSpPr txBox="1"/>
          <p:nvPr/>
        </p:nvSpPr>
        <p:spPr>
          <a:xfrm>
            <a:off x="5430986" y="2322199"/>
            <a:ext cx="3801153" cy="1200329"/>
          </a:xfrm>
          <a:prstGeom prst="rect">
            <a:avLst/>
          </a:prstGeom>
          <a:noFill/>
        </p:spPr>
        <p:txBody>
          <a:bodyPr wrap="square" rtlCol="0">
            <a:spAutoFit/>
          </a:bodyPr>
          <a:lstStyle/>
          <a:p>
            <a:pPr algn="ctr"/>
            <a:r>
              <a:rPr lang="es-ES" sz="2400" dirty="0" err="1">
                <a:latin typeface="Arial" panose="020B0604020202020204" pitchFamily="34" charset="0"/>
                <a:cs typeface="Arial" panose="020B0604020202020204" pitchFamily="34" charset="0"/>
              </a:rPr>
              <a:t>What</a:t>
            </a:r>
            <a:r>
              <a:rPr lang="es-ES" sz="2400" dirty="0">
                <a:latin typeface="Arial" panose="020B0604020202020204" pitchFamily="34" charset="0"/>
                <a:cs typeface="Arial" panose="020B0604020202020204" pitchFamily="34" charset="0"/>
              </a:rPr>
              <a:t> </a:t>
            </a:r>
            <a:r>
              <a:rPr lang="es-ES" sz="2400" dirty="0" err="1">
                <a:latin typeface="Arial" panose="020B0604020202020204" pitchFamily="34" charset="0"/>
                <a:cs typeface="Arial" panose="020B0604020202020204" pitchFamily="34" charset="0"/>
              </a:rPr>
              <a:t>percentage</a:t>
            </a:r>
            <a:r>
              <a:rPr lang="es-ES" sz="2400" dirty="0">
                <a:latin typeface="Arial" panose="020B0604020202020204" pitchFamily="34" charset="0"/>
                <a:cs typeface="Arial" panose="020B0604020202020204" pitchFamily="34" charset="0"/>
              </a:rPr>
              <a:t> of </a:t>
            </a:r>
            <a:r>
              <a:rPr lang="es-ES" sz="2400" dirty="0" err="1">
                <a:latin typeface="Arial" panose="020B0604020202020204" pitchFamily="34" charset="0"/>
                <a:cs typeface="Arial" panose="020B0604020202020204" pitchFamily="34" charset="0"/>
              </a:rPr>
              <a:t>the</a:t>
            </a:r>
            <a:r>
              <a:rPr lang="es-ES" sz="2400" dirty="0">
                <a:latin typeface="Arial" panose="020B0604020202020204" pitchFamily="34" charset="0"/>
                <a:cs typeface="Arial" panose="020B0604020202020204" pitchFamily="34" charset="0"/>
              </a:rPr>
              <a:t> </a:t>
            </a:r>
            <a:r>
              <a:rPr lang="es-ES" sz="2400" dirty="0" err="1">
                <a:latin typeface="Arial" panose="020B0604020202020204" pitchFamily="34" charset="0"/>
                <a:cs typeface="Arial" panose="020B0604020202020204" pitchFamily="34" charset="0"/>
              </a:rPr>
              <a:t>carbon</a:t>
            </a:r>
            <a:r>
              <a:rPr lang="es-ES" sz="2400" dirty="0">
                <a:latin typeface="Arial" panose="020B0604020202020204" pitchFamily="34" charset="0"/>
                <a:cs typeface="Arial" panose="020B0604020202020204" pitchFamily="34" charset="0"/>
              </a:rPr>
              <a:t> in </a:t>
            </a:r>
            <a:r>
              <a:rPr lang="es-ES" sz="2400" dirty="0" err="1">
                <a:latin typeface="Arial" panose="020B0604020202020204" pitchFamily="34" charset="0"/>
                <a:cs typeface="Arial" panose="020B0604020202020204" pitchFamily="34" charset="0"/>
              </a:rPr>
              <a:t>the</a:t>
            </a:r>
            <a:r>
              <a:rPr lang="es-ES" sz="2400" dirty="0">
                <a:latin typeface="Arial" panose="020B0604020202020204" pitchFamily="34" charset="0"/>
                <a:cs typeface="Arial" panose="020B0604020202020204" pitchFamily="34" charset="0"/>
              </a:rPr>
              <a:t> </a:t>
            </a:r>
            <a:r>
              <a:rPr lang="es-ES" sz="2400" dirty="0" err="1">
                <a:latin typeface="Arial" panose="020B0604020202020204" pitchFamily="34" charset="0"/>
                <a:cs typeface="Arial" panose="020B0604020202020204" pitchFamily="34" charset="0"/>
              </a:rPr>
              <a:t>biosphere</a:t>
            </a:r>
            <a:r>
              <a:rPr lang="es-ES" sz="2400" dirty="0">
                <a:latin typeface="Arial" panose="020B0604020202020204" pitchFamily="34" charset="0"/>
                <a:cs typeface="Arial" panose="020B0604020202020204" pitchFamily="34" charset="0"/>
              </a:rPr>
              <a:t> </a:t>
            </a:r>
            <a:r>
              <a:rPr lang="es-ES" sz="2400" dirty="0" err="1">
                <a:latin typeface="Arial" panose="020B0604020202020204" pitchFamily="34" charset="0"/>
                <a:cs typeface="Arial" panose="020B0604020202020204" pitchFamily="34" charset="0"/>
              </a:rPr>
              <a:t>accounts</a:t>
            </a:r>
            <a:r>
              <a:rPr lang="es-ES" sz="2400" dirty="0">
                <a:latin typeface="Arial" panose="020B0604020202020204" pitchFamily="34" charset="0"/>
                <a:cs typeface="Arial" panose="020B0604020202020204" pitchFamily="34" charset="0"/>
              </a:rPr>
              <a:t> </a:t>
            </a:r>
            <a:r>
              <a:rPr lang="es-ES" sz="2400" dirty="0" err="1">
                <a:latin typeface="Arial" panose="020B0604020202020204" pitchFamily="34" charset="0"/>
                <a:cs typeface="Arial" panose="020B0604020202020204" pitchFamily="34" charset="0"/>
              </a:rPr>
              <a:t>for</a:t>
            </a:r>
            <a:r>
              <a:rPr lang="es-ES" sz="2400" dirty="0">
                <a:latin typeface="Arial" panose="020B0604020202020204" pitchFamily="34" charset="0"/>
                <a:cs typeface="Arial" panose="020B0604020202020204" pitchFamily="34" charset="0"/>
              </a:rPr>
              <a:t> </a:t>
            </a:r>
            <a:r>
              <a:rPr lang="es-ES" sz="2400" dirty="0" err="1">
                <a:latin typeface="Arial" panose="020B0604020202020204" pitchFamily="34" charset="0"/>
                <a:cs typeface="Arial" panose="020B0604020202020204" pitchFamily="34" charset="0"/>
              </a:rPr>
              <a:t>plants</a:t>
            </a:r>
            <a:r>
              <a:rPr lang="es-ES" sz="2400" dirty="0">
                <a:latin typeface="Arial" panose="020B0604020202020204" pitchFamily="34" charset="0"/>
                <a:cs typeface="Arial" panose="020B0604020202020204" pitchFamily="34" charset="0"/>
              </a:rPr>
              <a:t>?</a:t>
            </a:r>
          </a:p>
        </p:txBody>
      </p:sp>
      <p:sp>
        <p:nvSpPr>
          <p:cNvPr id="27" name="CuadroTexto 39"/>
          <p:cNvSpPr txBox="1"/>
          <p:nvPr/>
        </p:nvSpPr>
        <p:spPr>
          <a:xfrm>
            <a:off x="905641" y="126514"/>
            <a:ext cx="10324750" cy="646331"/>
          </a:xfrm>
          <a:prstGeom prst="rect">
            <a:avLst/>
          </a:prstGeom>
          <a:noFill/>
        </p:spPr>
        <p:txBody>
          <a:bodyPr wrap="none" rtlCol="0">
            <a:spAutoFit/>
          </a:bodyPr>
          <a:lstStyle/>
          <a:p>
            <a:r>
              <a:rPr lang="es-ES" sz="3600" dirty="0">
                <a:latin typeface="Arial" panose="020B0604020202020204" pitchFamily="34" charset="0"/>
                <a:cs typeface="Arial" panose="020B0604020202020204" pitchFamily="34" charset="0"/>
              </a:rPr>
              <a:t>THE IMPORTANCE OF THE PLANT CELL WALL</a:t>
            </a:r>
          </a:p>
        </p:txBody>
      </p:sp>
    </p:spTree>
    <p:extLst>
      <p:ext uri="{BB962C8B-B14F-4D97-AF65-F5344CB8AC3E}">
        <p14:creationId xmlns:p14="http://schemas.microsoft.com/office/powerpoint/2010/main" val="1386759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0534" y1="27724" x2="30534" y2="27724"/>
                        <a14:foregroundMark x1="28953" y1="69398" x2="28953" y2="69398"/>
                        <a14:foregroundMark x1="42039" y1="75763" x2="42039" y2="75763"/>
                        <a14:foregroundMark x1="59651" y1="75763" x2="60033" y2="75763"/>
                        <a14:foregroundMark x1="66412" y1="64516" x2="66412" y2="64516"/>
                        <a14:foregroundMark x1="68920" y1="58849" x2="68920" y2="58849"/>
                        <a14:foregroundMark x1="67448" y1="62249" x2="64558" y2="68352"/>
                        <a14:foregroundMark x1="31461" y1="60331" x2="31461" y2="60331"/>
                        <a14:foregroundMark x1="31461" y1="59024" x2="31461" y2="59024"/>
                        <a14:foregroundMark x1="31461" y1="59024" x2="32661" y2="64516"/>
                        <a14:foregroundMark x1="32661" y1="64516" x2="32661" y2="64516"/>
                        <a14:foregroundMark x1="32770" y1="64865" x2="36532" y2="73583"/>
                        <a14:foregroundMark x1="36532" y1="73583" x2="35932" y2="71404"/>
                        <a14:foregroundMark x1="39858" y1="65824" x2="39858" y2="65824"/>
                        <a14:foregroundMark x1="39804" y1="65737" x2="39804" y2="65737"/>
                        <a14:foregroundMark x1="39804" y1="65737" x2="40731" y2="63470"/>
                        <a14:foregroundMark x1="40949" y1="63208" x2="40949" y2="63208"/>
                        <a14:foregroundMark x1="45965" y1="72537" x2="45965" y2="71491"/>
                        <a14:foregroundMark x1="45965" y1="71055" x2="46347" y2="69224"/>
                        <a14:foregroundMark x1="67557" y1="48910" x2="67557" y2="48910"/>
                        <a14:foregroundMark x1="69084" y1="48997" x2="69357" y2="48997"/>
                        <a14:foregroundMark x1="69466" y1="48910" x2="69466" y2="48910"/>
                        <a14:foregroundMark x1="68430" y1="73235" x2="68430" y2="73235"/>
                        <a14:foregroundMark x1="70829" y1="32607" x2="70829" y2="32607"/>
                        <a14:foregroundMark x1="70829" y1="32607" x2="70829" y2="32607"/>
                        <a14:foregroundMark x1="52126" y1="12467" x2="52126" y2="12467"/>
                        <a14:foregroundMark x1="33043" y1="50828" x2="32279" y2="49956"/>
                        <a14:foregroundMark x1="29335" y1="46120" x2="29335" y2="46120"/>
                      </a14:backgroundRemoval>
                    </a14:imgEffect>
                  </a14:imgLayer>
                </a14:imgProps>
              </a:ext>
              <a:ext uri="{28A0092B-C50C-407E-A947-70E740481C1C}">
                <a14:useLocalDpi xmlns:a14="http://schemas.microsoft.com/office/drawing/2010/main" val="0"/>
              </a:ext>
            </a:extLst>
          </a:blip>
          <a:srcRect l="24851" t="8889" r="24322" b="13439"/>
          <a:stretch/>
        </p:blipFill>
        <p:spPr>
          <a:xfrm>
            <a:off x="2840750" y="3403013"/>
            <a:ext cx="3207685" cy="3065679"/>
          </a:xfrm>
          <a:prstGeom prst="rect">
            <a:avLst/>
          </a:prstGeom>
        </p:spPr>
      </p:pic>
      <p:grpSp>
        <p:nvGrpSpPr>
          <p:cNvPr id="2" name="Grupo 1"/>
          <p:cNvGrpSpPr/>
          <p:nvPr/>
        </p:nvGrpSpPr>
        <p:grpSpPr>
          <a:xfrm>
            <a:off x="5519257" y="1002808"/>
            <a:ext cx="3062434" cy="3123209"/>
            <a:chOff x="6177217" y="334346"/>
            <a:chExt cx="3062434" cy="3123209"/>
          </a:xfrm>
        </p:grpSpPr>
        <p:grpSp>
          <p:nvGrpSpPr>
            <p:cNvPr id="53" name="Grupo 52"/>
            <p:cNvGrpSpPr/>
            <p:nvPr/>
          </p:nvGrpSpPr>
          <p:grpSpPr>
            <a:xfrm>
              <a:off x="6177217" y="334346"/>
              <a:ext cx="3062434" cy="3123209"/>
              <a:chOff x="8633474" y="2173516"/>
              <a:chExt cx="3062434" cy="3123209"/>
            </a:xfrm>
          </p:grpSpPr>
          <p:grpSp>
            <p:nvGrpSpPr>
              <p:cNvPr id="12" name="Grupo 11"/>
              <p:cNvGrpSpPr/>
              <p:nvPr/>
            </p:nvGrpSpPr>
            <p:grpSpPr>
              <a:xfrm>
                <a:off x="8633474" y="2173516"/>
                <a:ext cx="3062434" cy="2762728"/>
                <a:chOff x="7750709" y="3232703"/>
                <a:chExt cx="1665415" cy="1494078"/>
              </a:xfrm>
            </p:grpSpPr>
            <p:pic>
              <p:nvPicPr>
                <p:cNvPr id="5" name="Picture 20">
                  <a:extLst>
                    <a:ext uri="{FF2B5EF4-FFF2-40B4-BE49-F238E27FC236}">
                      <a16:creationId xmlns:a16="http://schemas.microsoft.com/office/drawing/2014/main" id="{5046C80F-1DC8-43C9-82CE-9C70D47AEC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065"/>
                <a:stretch/>
              </p:blipFill>
              <p:spPr>
                <a:xfrm>
                  <a:off x="7750709" y="3232703"/>
                  <a:ext cx="1593316" cy="1484186"/>
                </a:xfrm>
                <a:prstGeom prst="rect">
                  <a:avLst/>
                </a:prstGeom>
              </p:spPr>
            </p:pic>
            <p:sp>
              <p:nvSpPr>
                <p:cNvPr id="6" name="Rectángulo 5"/>
                <p:cNvSpPr/>
                <p:nvPr/>
              </p:nvSpPr>
              <p:spPr>
                <a:xfrm>
                  <a:off x="7750709" y="3232703"/>
                  <a:ext cx="159804" cy="163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rial" panose="020B0604020202020204" pitchFamily="34" charset="0"/>
                    <a:cs typeface="Arial" panose="020B0604020202020204" pitchFamily="34" charset="0"/>
                  </a:endParaRPr>
                </a:p>
              </p:txBody>
            </p:sp>
            <p:sp>
              <p:nvSpPr>
                <p:cNvPr id="10" name="Rectángulo 9"/>
                <p:cNvSpPr/>
                <p:nvPr/>
              </p:nvSpPr>
              <p:spPr>
                <a:xfrm>
                  <a:off x="9040044" y="4641057"/>
                  <a:ext cx="296837" cy="85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rial" panose="020B0604020202020204" pitchFamily="34" charset="0"/>
                    <a:cs typeface="Arial" panose="020B0604020202020204" pitchFamily="34" charset="0"/>
                  </a:endParaRPr>
                </a:p>
              </p:txBody>
            </p:sp>
            <p:pic>
              <p:nvPicPr>
                <p:cNvPr id="11" name="Picture 20">
                  <a:extLst>
                    <a:ext uri="{FF2B5EF4-FFF2-40B4-BE49-F238E27FC236}">
                      <a16:creationId xmlns:a16="http://schemas.microsoft.com/office/drawing/2014/main" id="{5046C80F-1DC8-43C9-82CE-9C70D47AEC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362" t="26382" r="77368" b="70538"/>
                <a:stretch/>
              </p:blipFill>
              <p:spPr>
                <a:xfrm rot="19615952">
                  <a:off x="9018873" y="4457009"/>
                  <a:ext cx="276225" cy="45719"/>
                </a:xfrm>
                <a:prstGeom prst="rect">
                  <a:avLst/>
                </a:prstGeom>
              </p:spPr>
            </p:pic>
            <p:pic>
              <p:nvPicPr>
                <p:cNvPr id="9" name="Picture 20">
                  <a:extLst>
                    <a:ext uri="{FF2B5EF4-FFF2-40B4-BE49-F238E27FC236}">
                      <a16:creationId xmlns:a16="http://schemas.microsoft.com/office/drawing/2014/main" id="{5046C80F-1DC8-43C9-82CE-9C70D47AEC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66" t="90399" r="58065" b="-2270"/>
                <a:stretch/>
              </p:blipFill>
              <p:spPr>
                <a:xfrm>
                  <a:off x="8977092" y="4550572"/>
                  <a:ext cx="359790" cy="176209"/>
                </a:xfrm>
                <a:prstGeom prst="rect">
                  <a:avLst/>
                </a:prstGeom>
              </p:spPr>
            </p:pic>
            <p:sp>
              <p:nvSpPr>
                <p:cNvPr id="7" name="Rectángulo 6"/>
                <p:cNvSpPr/>
                <p:nvPr/>
              </p:nvSpPr>
              <p:spPr>
                <a:xfrm>
                  <a:off x="9248116" y="4266166"/>
                  <a:ext cx="168008" cy="308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rial" panose="020B0604020202020204" pitchFamily="34" charset="0"/>
                    <a:cs typeface="Arial" panose="020B0604020202020204" pitchFamily="34" charset="0"/>
                  </a:endParaRPr>
                </a:p>
              </p:txBody>
            </p:sp>
          </p:grpSp>
          <p:sp>
            <p:nvSpPr>
              <p:cNvPr id="13" name="CuadroTexto 12"/>
              <p:cNvSpPr txBox="1"/>
              <p:nvPr/>
            </p:nvSpPr>
            <p:spPr>
              <a:xfrm>
                <a:off x="9654189" y="5019726"/>
                <a:ext cx="1447832" cy="276999"/>
              </a:xfrm>
              <a:prstGeom prst="rect">
                <a:avLst/>
              </a:prstGeom>
              <a:noFill/>
            </p:spPr>
            <p:txBody>
              <a:bodyPr wrap="none" rtlCol="0">
                <a:spAutoFit/>
              </a:bodyPr>
              <a:lstStyle/>
              <a:p>
                <a:r>
                  <a:rPr lang="es-ES" sz="1200" dirty="0">
                    <a:latin typeface="Arial" panose="020B0604020202020204" pitchFamily="34" charset="0"/>
                    <a:cs typeface="Arial" panose="020B0604020202020204" pitchFamily="34" charset="0"/>
                  </a:rPr>
                  <a:t>Bar-</a:t>
                </a:r>
                <a:r>
                  <a:rPr lang="es-ES" sz="1200" dirty="0" err="1">
                    <a:latin typeface="Arial" panose="020B0604020202020204" pitchFamily="34" charset="0"/>
                    <a:cs typeface="Arial" panose="020B0604020202020204" pitchFamily="34" charset="0"/>
                  </a:rPr>
                  <a:t>on</a:t>
                </a:r>
                <a:r>
                  <a:rPr lang="es-ES" sz="1200" dirty="0">
                    <a:latin typeface="Arial" panose="020B0604020202020204" pitchFamily="34" charset="0"/>
                    <a:cs typeface="Arial" panose="020B0604020202020204" pitchFamily="34" charset="0"/>
                  </a:rPr>
                  <a:t> </a:t>
                </a:r>
                <a:r>
                  <a:rPr lang="es-ES" sz="1200" i="1" dirty="0">
                    <a:latin typeface="Arial" panose="020B0604020202020204" pitchFamily="34" charset="0"/>
                    <a:cs typeface="Arial" panose="020B0604020202020204" pitchFamily="34" charset="0"/>
                  </a:rPr>
                  <a:t>et al.</a:t>
                </a:r>
                <a:r>
                  <a:rPr lang="es-ES" sz="1200" dirty="0">
                    <a:latin typeface="Arial" panose="020B0604020202020204" pitchFamily="34" charset="0"/>
                    <a:cs typeface="Arial" panose="020B0604020202020204" pitchFamily="34" charset="0"/>
                  </a:rPr>
                  <a:t>, 2018</a:t>
                </a:r>
              </a:p>
            </p:txBody>
          </p:sp>
        </p:grpSp>
        <p:sp>
          <p:nvSpPr>
            <p:cNvPr id="62" name="CuadroTexto 61"/>
            <p:cNvSpPr txBox="1"/>
            <p:nvPr/>
          </p:nvSpPr>
          <p:spPr>
            <a:xfrm>
              <a:off x="7396802" y="988610"/>
              <a:ext cx="1114408" cy="523220"/>
            </a:xfrm>
            <a:prstGeom prst="rect">
              <a:avLst/>
            </a:prstGeom>
            <a:noFill/>
          </p:spPr>
          <p:txBody>
            <a:bodyPr wrap="none" rtlCol="0">
              <a:spAutoFit/>
            </a:bodyPr>
            <a:lstStyle/>
            <a:p>
              <a:r>
                <a:rPr lang="es-ES" sz="2800" dirty="0">
                  <a:latin typeface="Arial" panose="020B0604020202020204" pitchFamily="34" charset="0"/>
                  <a:cs typeface="Arial" panose="020B0604020202020204" pitchFamily="34" charset="0"/>
                </a:rPr>
                <a:t>&gt;80%</a:t>
              </a:r>
            </a:p>
          </p:txBody>
        </p:sp>
      </p:grpSp>
      <p:grpSp>
        <p:nvGrpSpPr>
          <p:cNvPr id="3" name="Grupo 2"/>
          <p:cNvGrpSpPr/>
          <p:nvPr/>
        </p:nvGrpSpPr>
        <p:grpSpPr>
          <a:xfrm>
            <a:off x="620276" y="1228289"/>
            <a:ext cx="2517136" cy="2625157"/>
            <a:chOff x="1006394" y="584965"/>
            <a:chExt cx="2517136" cy="2625157"/>
          </a:xfrm>
        </p:grpSpPr>
        <p:grpSp>
          <p:nvGrpSpPr>
            <p:cNvPr id="52" name="Grupo 51"/>
            <p:cNvGrpSpPr/>
            <p:nvPr/>
          </p:nvGrpSpPr>
          <p:grpSpPr>
            <a:xfrm>
              <a:off x="1006394" y="584965"/>
              <a:ext cx="2181545" cy="2625157"/>
              <a:chOff x="575200" y="1523945"/>
              <a:chExt cx="2181545" cy="2625157"/>
            </a:xfrm>
          </p:grpSpPr>
          <p:grpSp>
            <p:nvGrpSpPr>
              <p:cNvPr id="48" name="Grupo 47"/>
              <p:cNvGrpSpPr/>
              <p:nvPr/>
            </p:nvGrpSpPr>
            <p:grpSpPr>
              <a:xfrm>
                <a:off x="575200" y="1523945"/>
                <a:ext cx="1699299" cy="1676637"/>
                <a:chOff x="575200" y="1523945"/>
                <a:chExt cx="1699299" cy="1676637"/>
              </a:xfrm>
            </p:grpSpPr>
            <p:sp>
              <p:nvSpPr>
                <p:cNvPr id="14" name="Elipse 13"/>
                <p:cNvSpPr/>
                <p:nvPr/>
              </p:nvSpPr>
              <p:spPr>
                <a:xfrm>
                  <a:off x="1063550" y="2027370"/>
                  <a:ext cx="725714" cy="672287"/>
                </a:xfrm>
                <a:prstGeom prst="ellipse">
                  <a:avLst/>
                </a:prstGeom>
                <a:solidFill>
                  <a:srgbClr val="FFFF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p:cNvCxnSpPr/>
                <p:nvPr/>
              </p:nvCxnSpPr>
              <p:spPr>
                <a:xfrm>
                  <a:off x="1426407" y="2790213"/>
                  <a:ext cx="1588" cy="41036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1426407" y="1523945"/>
                  <a:ext cx="1588" cy="41036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rot="5400000">
                  <a:off x="2068521" y="2159123"/>
                  <a:ext cx="1588" cy="41036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rot="5400000">
                  <a:off x="779591" y="2159123"/>
                  <a:ext cx="1588" cy="41036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flipH="1" flipV="1">
                  <a:off x="1786397" y="2706233"/>
                  <a:ext cx="282918" cy="26955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Conector recto 30"/>
                <p:cNvCxnSpPr/>
                <p:nvPr/>
              </p:nvCxnSpPr>
              <p:spPr>
                <a:xfrm flipH="1" flipV="1">
                  <a:off x="770351" y="1720421"/>
                  <a:ext cx="282918" cy="26955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Conector recto 31"/>
                <p:cNvCxnSpPr/>
                <p:nvPr/>
              </p:nvCxnSpPr>
              <p:spPr>
                <a:xfrm rot="16200000" flipH="1" flipV="1">
                  <a:off x="1746372" y="1735809"/>
                  <a:ext cx="282918" cy="26955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rot="16200000" flipH="1" flipV="1">
                  <a:off x="791766" y="2725612"/>
                  <a:ext cx="282918" cy="26955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7" name="Grupo 46"/>
              <p:cNvGrpSpPr/>
              <p:nvPr/>
            </p:nvGrpSpPr>
            <p:grpSpPr>
              <a:xfrm>
                <a:off x="1723555" y="3381902"/>
                <a:ext cx="1033190" cy="767200"/>
                <a:chOff x="1577336" y="3972559"/>
                <a:chExt cx="1033190" cy="767200"/>
              </a:xfrm>
            </p:grpSpPr>
            <p:cxnSp>
              <p:nvCxnSpPr>
                <p:cNvPr id="36" name="Conector curvado 35"/>
                <p:cNvCxnSpPr/>
                <p:nvPr/>
              </p:nvCxnSpPr>
              <p:spPr>
                <a:xfrm rot="5400000" flipH="1" flipV="1">
                  <a:off x="1748136" y="4384775"/>
                  <a:ext cx="621068" cy="88900"/>
                </a:xfrm>
                <a:prstGeom prst="curvedConnector3">
                  <a:avLst>
                    <a:gd name="adj1" fmla="val 58180"/>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4" name="Elipse 43"/>
                <p:cNvSpPr/>
                <p:nvPr/>
              </p:nvSpPr>
              <p:spPr>
                <a:xfrm>
                  <a:off x="1577336" y="3972559"/>
                  <a:ext cx="525784" cy="195581"/>
                </a:xfrm>
                <a:prstGeom prst="ellipse">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Elipse 44"/>
                <p:cNvSpPr/>
                <p:nvPr/>
              </p:nvSpPr>
              <p:spPr>
                <a:xfrm>
                  <a:off x="2084742" y="3972559"/>
                  <a:ext cx="525784" cy="195581"/>
                </a:xfrm>
                <a:prstGeom prst="ellipse">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64" name="CuadroTexto 63"/>
            <p:cNvSpPr txBox="1"/>
            <p:nvPr/>
          </p:nvSpPr>
          <p:spPr>
            <a:xfrm>
              <a:off x="2969532" y="1717366"/>
              <a:ext cx="553998" cy="369332"/>
            </a:xfrm>
            <a:prstGeom prst="rect">
              <a:avLst/>
            </a:prstGeom>
            <a:noFill/>
          </p:spPr>
          <p:txBody>
            <a:bodyPr wrap="none" rtlCol="0">
              <a:spAutoFit/>
            </a:bodyPr>
            <a:lstStyle/>
            <a:p>
              <a:r>
                <a:rPr lang="es-ES" dirty="0"/>
                <a:t>CO</a:t>
              </a:r>
              <a:r>
                <a:rPr lang="es-ES" baseline="-25000" dirty="0"/>
                <a:t>2</a:t>
              </a:r>
            </a:p>
          </p:txBody>
        </p:sp>
        <p:cxnSp>
          <p:nvCxnSpPr>
            <p:cNvPr id="68" name="Conector curvado 67"/>
            <p:cNvCxnSpPr>
              <a:stCxn id="64" idx="2"/>
            </p:cNvCxnSpPr>
            <p:nvPr/>
          </p:nvCxnSpPr>
          <p:spPr>
            <a:xfrm rot="5400000">
              <a:off x="2972514" y="2087679"/>
              <a:ext cx="274999" cy="273036"/>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Rectángulo 45"/>
          <p:cNvSpPr/>
          <p:nvPr/>
        </p:nvSpPr>
        <p:spPr>
          <a:xfrm>
            <a:off x="0" y="911971"/>
            <a:ext cx="3137412" cy="3105112"/>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Rectángulo 48"/>
          <p:cNvSpPr/>
          <p:nvPr/>
        </p:nvSpPr>
        <p:spPr>
          <a:xfrm>
            <a:off x="2782227" y="3439706"/>
            <a:ext cx="3313774" cy="3028986"/>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CuadroTexto 39"/>
          <p:cNvSpPr txBox="1"/>
          <p:nvPr/>
        </p:nvSpPr>
        <p:spPr>
          <a:xfrm>
            <a:off x="905641" y="126514"/>
            <a:ext cx="10324750" cy="646331"/>
          </a:xfrm>
          <a:prstGeom prst="rect">
            <a:avLst/>
          </a:prstGeom>
          <a:noFill/>
        </p:spPr>
        <p:txBody>
          <a:bodyPr wrap="none" rtlCol="0">
            <a:spAutoFit/>
          </a:bodyPr>
          <a:lstStyle/>
          <a:p>
            <a:r>
              <a:rPr lang="es-ES" sz="3600" dirty="0">
                <a:latin typeface="Arial" panose="020B0604020202020204" pitchFamily="34" charset="0"/>
                <a:cs typeface="Arial" panose="020B0604020202020204" pitchFamily="34" charset="0"/>
              </a:rPr>
              <a:t>THE IMPORTANCE OF THE PLANT CELL WALL</a:t>
            </a:r>
          </a:p>
        </p:txBody>
      </p:sp>
    </p:spTree>
    <p:extLst>
      <p:ext uri="{BB962C8B-B14F-4D97-AF65-F5344CB8AC3E}">
        <p14:creationId xmlns:p14="http://schemas.microsoft.com/office/powerpoint/2010/main" val="4114566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188238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0534" y1="27724" x2="30534" y2="27724"/>
                        <a14:foregroundMark x1="28953" y1="69398" x2="28953" y2="69398"/>
                        <a14:foregroundMark x1="42039" y1="75763" x2="42039" y2="75763"/>
                        <a14:foregroundMark x1="59651" y1="75763" x2="60033" y2="75763"/>
                        <a14:foregroundMark x1="66412" y1="64516" x2="66412" y2="64516"/>
                        <a14:foregroundMark x1="68920" y1="58849" x2="68920" y2="58849"/>
                        <a14:foregroundMark x1="67448" y1="62249" x2="64558" y2="68352"/>
                        <a14:foregroundMark x1="31461" y1="60331" x2="31461" y2="60331"/>
                        <a14:foregroundMark x1="31461" y1="59024" x2="31461" y2="59024"/>
                        <a14:foregroundMark x1="31461" y1="59024" x2="32661" y2="64516"/>
                        <a14:foregroundMark x1="32661" y1="64516" x2="32661" y2="64516"/>
                        <a14:foregroundMark x1="32770" y1="64865" x2="36532" y2="73583"/>
                        <a14:foregroundMark x1="36532" y1="73583" x2="35932" y2="71404"/>
                        <a14:foregroundMark x1="39858" y1="65824" x2="39858" y2="65824"/>
                        <a14:foregroundMark x1="39804" y1="65737" x2="39804" y2="65737"/>
                        <a14:foregroundMark x1="39804" y1="65737" x2="40731" y2="63470"/>
                        <a14:foregroundMark x1="40949" y1="63208" x2="40949" y2="63208"/>
                        <a14:foregroundMark x1="45965" y1="72537" x2="45965" y2="71491"/>
                        <a14:foregroundMark x1="45965" y1="71055" x2="46347" y2="69224"/>
                        <a14:foregroundMark x1="67557" y1="48910" x2="67557" y2="48910"/>
                        <a14:foregroundMark x1="69084" y1="48997" x2="69357" y2="48997"/>
                        <a14:foregroundMark x1="69466" y1="48910" x2="69466" y2="48910"/>
                        <a14:foregroundMark x1="68430" y1="73235" x2="68430" y2="73235"/>
                        <a14:foregroundMark x1="70829" y1="32607" x2="70829" y2="32607"/>
                        <a14:foregroundMark x1="70829" y1="32607" x2="70829" y2="32607"/>
                        <a14:foregroundMark x1="52126" y1="12467" x2="52126" y2="12467"/>
                        <a14:foregroundMark x1="33043" y1="50828" x2="32279" y2="49956"/>
                        <a14:foregroundMark x1="29335" y1="46120" x2="29335" y2="46120"/>
                      </a14:backgroundRemoval>
                    </a14:imgEffect>
                  </a14:imgLayer>
                </a14:imgProps>
              </a:ext>
              <a:ext uri="{28A0092B-C50C-407E-A947-70E740481C1C}">
                <a14:useLocalDpi xmlns:a14="http://schemas.microsoft.com/office/drawing/2010/main" val="0"/>
              </a:ext>
            </a:extLst>
          </a:blip>
          <a:srcRect l="24851" t="8889" r="24322" b="13439"/>
          <a:stretch/>
        </p:blipFill>
        <p:spPr>
          <a:xfrm>
            <a:off x="2840750" y="3403013"/>
            <a:ext cx="3207685" cy="3065679"/>
          </a:xfrm>
          <a:prstGeom prst="rect">
            <a:avLst/>
          </a:prstGeom>
        </p:spPr>
      </p:pic>
      <p:grpSp>
        <p:nvGrpSpPr>
          <p:cNvPr id="2" name="Grupo 1"/>
          <p:cNvGrpSpPr/>
          <p:nvPr/>
        </p:nvGrpSpPr>
        <p:grpSpPr>
          <a:xfrm>
            <a:off x="5519257" y="1002808"/>
            <a:ext cx="3062434" cy="3014275"/>
            <a:chOff x="6177217" y="334346"/>
            <a:chExt cx="3062434" cy="3014275"/>
          </a:xfrm>
        </p:grpSpPr>
        <p:grpSp>
          <p:nvGrpSpPr>
            <p:cNvPr id="53" name="Grupo 52"/>
            <p:cNvGrpSpPr/>
            <p:nvPr/>
          </p:nvGrpSpPr>
          <p:grpSpPr>
            <a:xfrm>
              <a:off x="6177217" y="334346"/>
              <a:ext cx="3062434" cy="3014275"/>
              <a:chOff x="8633474" y="2173516"/>
              <a:chExt cx="3062434" cy="3014275"/>
            </a:xfrm>
          </p:grpSpPr>
          <p:grpSp>
            <p:nvGrpSpPr>
              <p:cNvPr id="12" name="Grupo 11"/>
              <p:cNvGrpSpPr/>
              <p:nvPr/>
            </p:nvGrpSpPr>
            <p:grpSpPr>
              <a:xfrm>
                <a:off x="8633474" y="2173516"/>
                <a:ext cx="3062434" cy="2762728"/>
                <a:chOff x="7750709" y="3232703"/>
                <a:chExt cx="1665415" cy="1494078"/>
              </a:xfrm>
            </p:grpSpPr>
            <p:pic>
              <p:nvPicPr>
                <p:cNvPr id="5" name="Picture 20">
                  <a:extLst>
                    <a:ext uri="{FF2B5EF4-FFF2-40B4-BE49-F238E27FC236}">
                      <a16:creationId xmlns:a16="http://schemas.microsoft.com/office/drawing/2014/main" id="{5046C80F-1DC8-43C9-82CE-9C70D47AEC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065"/>
                <a:stretch/>
              </p:blipFill>
              <p:spPr>
                <a:xfrm>
                  <a:off x="7750709" y="3232703"/>
                  <a:ext cx="1593316" cy="1484186"/>
                </a:xfrm>
                <a:prstGeom prst="rect">
                  <a:avLst/>
                </a:prstGeom>
              </p:spPr>
            </p:pic>
            <p:sp>
              <p:nvSpPr>
                <p:cNvPr id="6" name="Rectángulo 5"/>
                <p:cNvSpPr/>
                <p:nvPr/>
              </p:nvSpPr>
              <p:spPr>
                <a:xfrm>
                  <a:off x="7750709" y="3232703"/>
                  <a:ext cx="159804" cy="163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9040044" y="4641057"/>
                  <a:ext cx="296837" cy="85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Picture 20">
                  <a:extLst>
                    <a:ext uri="{FF2B5EF4-FFF2-40B4-BE49-F238E27FC236}">
                      <a16:creationId xmlns:a16="http://schemas.microsoft.com/office/drawing/2014/main" id="{5046C80F-1DC8-43C9-82CE-9C70D47AEC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362" t="26382" r="77368" b="70538"/>
                <a:stretch/>
              </p:blipFill>
              <p:spPr>
                <a:xfrm rot="19615952">
                  <a:off x="9018873" y="4457009"/>
                  <a:ext cx="276225" cy="45719"/>
                </a:xfrm>
                <a:prstGeom prst="rect">
                  <a:avLst/>
                </a:prstGeom>
              </p:spPr>
            </p:pic>
            <p:pic>
              <p:nvPicPr>
                <p:cNvPr id="9" name="Picture 20">
                  <a:extLst>
                    <a:ext uri="{FF2B5EF4-FFF2-40B4-BE49-F238E27FC236}">
                      <a16:creationId xmlns:a16="http://schemas.microsoft.com/office/drawing/2014/main" id="{5046C80F-1DC8-43C9-82CE-9C70D47AEC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66" t="90399" r="58065" b="-2270"/>
                <a:stretch/>
              </p:blipFill>
              <p:spPr>
                <a:xfrm>
                  <a:off x="8977092" y="4550572"/>
                  <a:ext cx="359790" cy="176209"/>
                </a:xfrm>
                <a:prstGeom prst="rect">
                  <a:avLst/>
                </a:prstGeom>
              </p:spPr>
            </p:pic>
            <p:sp>
              <p:nvSpPr>
                <p:cNvPr id="7" name="Rectángulo 6"/>
                <p:cNvSpPr/>
                <p:nvPr/>
              </p:nvSpPr>
              <p:spPr>
                <a:xfrm>
                  <a:off x="9248116" y="4266166"/>
                  <a:ext cx="168008" cy="308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3" name="CuadroTexto 12"/>
              <p:cNvSpPr txBox="1"/>
              <p:nvPr/>
            </p:nvSpPr>
            <p:spPr>
              <a:xfrm>
                <a:off x="9847619" y="4941570"/>
                <a:ext cx="1146468" cy="246221"/>
              </a:xfrm>
              <a:prstGeom prst="rect">
                <a:avLst/>
              </a:prstGeom>
              <a:noFill/>
            </p:spPr>
            <p:txBody>
              <a:bodyPr wrap="none" rtlCol="0">
                <a:spAutoFit/>
              </a:bodyPr>
              <a:lstStyle/>
              <a:p>
                <a:r>
                  <a:rPr lang="es-ES" sz="1000" dirty="0"/>
                  <a:t>Bar-</a:t>
                </a:r>
                <a:r>
                  <a:rPr lang="es-ES" sz="1000" dirty="0" err="1"/>
                  <a:t>on</a:t>
                </a:r>
                <a:r>
                  <a:rPr lang="es-ES" sz="1000" dirty="0"/>
                  <a:t> </a:t>
                </a:r>
                <a:r>
                  <a:rPr lang="es-ES" sz="1000" i="1" dirty="0"/>
                  <a:t>et al.</a:t>
                </a:r>
                <a:r>
                  <a:rPr lang="es-ES" sz="1000" dirty="0"/>
                  <a:t>, 2018</a:t>
                </a:r>
              </a:p>
            </p:txBody>
          </p:sp>
        </p:grpSp>
        <p:sp>
          <p:nvSpPr>
            <p:cNvPr id="62" name="CuadroTexto 61"/>
            <p:cNvSpPr txBox="1"/>
            <p:nvPr/>
          </p:nvSpPr>
          <p:spPr>
            <a:xfrm>
              <a:off x="7396802" y="988610"/>
              <a:ext cx="986167" cy="523220"/>
            </a:xfrm>
            <a:prstGeom prst="rect">
              <a:avLst/>
            </a:prstGeom>
            <a:noFill/>
          </p:spPr>
          <p:txBody>
            <a:bodyPr wrap="none" rtlCol="0">
              <a:spAutoFit/>
            </a:bodyPr>
            <a:lstStyle/>
            <a:p>
              <a:r>
                <a:rPr lang="es-ES" sz="2800" dirty="0"/>
                <a:t>&gt;80%</a:t>
              </a:r>
            </a:p>
          </p:txBody>
        </p:sp>
      </p:grpSp>
      <p:grpSp>
        <p:nvGrpSpPr>
          <p:cNvPr id="3" name="Grupo 2"/>
          <p:cNvGrpSpPr/>
          <p:nvPr/>
        </p:nvGrpSpPr>
        <p:grpSpPr>
          <a:xfrm>
            <a:off x="620276" y="1228289"/>
            <a:ext cx="2517136" cy="2625157"/>
            <a:chOff x="1006394" y="584965"/>
            <a:chExt cx="2517136" cy="2625157"/>
          </a:xfrm>
        </p:grpSpPr>
        <p:grpSp>
          <p:nvGrpSpPr>
            <p:cNvPr id="52" name="Grupo 51"/>
            <p:cNvGrpSpPr/>
            <p:nvPr/>
          </p:nvGrpSpPr>
          <p:grpSpPr>
            <a:xfrm>
              <a:off x="1006394" y="584965"/>
              <a:ext cx="2181545" cy="2625157"/>
              <a:chOff x="575200" y="1523945"/>
              <a:chExt cx="2181545" cy="2625157"/>
            </a:xfrm>
          </p:grpSpPr>
          <p:grpSp>
            <p:nvGrpSpPr>
              <p:cNvPr id="48" name="Grupo 47"/>
              <p:cNvGrpSpPr/>
              <p:nvPr/>
            </p:nvGrpSpPr>
            <p:grpSpPr>
              <a:xfrm>
                <a:off x="575200" y="1523945"/>
                <a:ext cx="1699299" cy="1676637"/>
                <a:chOff x="575200" y="1523945"/>
                <a:chExt cx="1699299" cy="1676637"/>
              </a:xfrm>
            </p:grpSpPr>
            <p:sp>
              <p:nvSpPr>
                <p:cNvPr id="14" name="Elipse 13"/>
                <p:cNvSpPr/>
                <p:nvPr/>
              </p:nvSpPr>
              <p:spPr>
                <a:xfrm>
                  <a:off x="1063550" y="2027370"/>
                  <a:ext cx="725714" cy="672287"/>
                </a:xfrm>
                <a:prstGeom prst="ellipse">
                  <a:avLst/>
                </a:prstGeom>
                <a:solidFill>
                  <a:srgbClr val="FFFF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p:cNvCxnSpPr/>
                <p:nvPr/>
              </p:nvCxnSpPr>
              <p:spPr>
                <a:xfrm>
                  <a:off x="1426407" y="2790213"/>
                  <a:ext cx="1588" cy="41036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1426407" y="1523945"/>
                  <a:ext cx="1588" cy="41036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rot="5400000">
                  <a:off x="2068521" y="2159123"/>
                  <a:ext cx="1588" cy="41036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rot="5400000">
                  <a:off x="779591" y="2159123"/>
                  <a:ext cx="1588" cy="41036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flipH="1" flipV="1">
                  <a:off x="1786397" y="2706233"/>
                  <a:ext cx="282918" cy="26955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Conector recto 30"/>
                <p:cNvCxnSpPr/>
                <p:nvPr/>
              </p:nvCxnSpPr>
              <p:spPr>
                <a:xfrm flipH="1" flipV="1">
                  <a:off x="770351" y="1720421"/>
                  <a:ext cx="282918" cy="26955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Conector recto 31"/>
                <p:cNvCxnSpPr/>
                <p:nvPr/>
              </p:nvCxnSpPr>
              <p:spPr>
                <a:xfrm rot="16200000" flipH="1" flipV="1">
                  <a:off x="1746372" y="1735809"/>
                  <a:ext cx="282918" cy="26955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rot="16200000" flipH="1" flipV="1">
                  <a:off x="791766" y="2725612"/>
                  <a:ext cx="282918" cy="26955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7" name="Grupo 46"/>
              <p:cNvGrpSpPr/>
              <p:nvPr/>
            </p:nvGrpSpPr>
            <p:grpSpPr>
              <a:xfrm>
                <a:off x="1723555" y="3381902"/>
                <a:ext cx="1033190" cy="767200"/>
                <a:chOff x="1577336" y="3972559"/>
                <a:chExt cx="1033190" cy="767200"/>
              </a:xfrm>
            </p:grpSpPr>
            <p:cxnSp>
              <p:nvCxnSpPr>
                <p:cNvPr id="36" name="Conector curvado 35"/>
                <p:cNvCxnSpPr/>
                <p:nvPr/>
              </p:nvCxnSpPr>
              <p:spPr>
                <a:xfrm rot="5400000" flipH="1" flipV="1">
                  <a:off x="1748136" y="4384775"/>
                  <a:ext cx="621068" cy="88900"/>
                </a:xfrm>
                <a:prstGeom prst="curvedConnector3">
                  <a:avLst>
                    <a:gd name="adj1" fmla="val 58180"/>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4" name="Elipse 43"/>
                <p:cNvSpPr/>
                <p:nvPr/>
              </p:nvSpPr>
              <p:spPr>
                <a:xfrm>
                  <a:off x="1577336" y="3972559"/>
                  <a:ext cx="525784" cy="195581"/>
                </a:xfrm>
                <a:prstGeom prst="ellipse">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Elipse 44"/>
                <p:cNvSpPr/>
                <p:nvPr/>
              </p:nvSpPr>
              <p:spPr>
                <a:xfrm>
                  <a:off x="2084742" y="3972559"/>
                  <a:ext cx="525784" cy="195581"/>
                </a:xfrm>
                <a:prstGeom prst="ellipse">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64" name="CuadroTexto 63"/>
            <p:cNvSpPr txBox="1"/>
            <p:nvPr/>
          </p:nvSpPr>
          <p:spPr>
            <a:xfrm>
              <a:off x="2969532" y="1717366"/>
              <a:ext cx="553998" cy="369332"/>
            </a:xfrm>
            <a:prstGeom prst="rect">
              <a:avLst/>
            </a:prstGeom>
            <a:noFill/>
          </p:spPr>
          <p:txBody>
            <a:bodyPr wrap="none" rtlCol="0">
              <a:spAutoFit/>
            </a:bodyPr>
            <a:lstStyle/>
            <a:p>
              <a:r>
                <a:rPr lang="es-ES" dirty="0"/>
                <a:t>CO</a:t>
              </a:r>
              <a:r>
                <a:rPr lang="es-ES" baseline="-25000" dirty="0"/>
                <a:t>2</a:t>
              </a:r>
            </a:p>
          </p:txBody>
        </p:sp>
        <p:cxnSp>
          <p:nvCxnSpPr>
            <p:cNvPr id="68" name="Conector curvado 67"/>
            <p:cNvCxnSpPr>
              <a:stCxn id="64" idx="2"/>
            </p:cNvCxnSpPr>
            <p:nvPr/>
          </p:nvCxnSpPr>
          <p:spPr>
            <a:xfrm rot="5400000">
              <a:off x="2972514" y="2087679"/>
              <a:ext cx="274999" cy="273036"/>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upo 7"/>
          <p:cNvGrpSpPr/>
          <p:nvPr/>
        </p:nvGrpSpPr>
        <p:grpSpPr>
          <a:xfrm>
            <a:off x="8581691" y="3184036"/>
            <a:ext cx="3748255" cy="3243837"/>
            <a:chOff x="8382713" y="3187441"/>
            <a:chExt cx="3748255" cy="3243837"/>
          </a:xfrm>
        </p:grpSpPr>
        <p:grpSp>
          <p:nvGrpSpPr>
            <p:cNvPr id="54" name="Grupo 53"/>
            <p:cNvGrpSpPr/>
            <p:nvPr/>
          </p:nvGrpSpPr>
          <p:grpSpPr>
            <a:xfrm>
              <a:off x="8633688" y="3530573"/>
              <a:ext cx="3497280" cy="2593672"/>
              <a:chOff x="3380470" y="1415094"/>
              <a:chExt cx="5431060" cy="4027812"/>
            </a:xfrm>
          </p:grpSpPr>
          <p:pic>
            <p:nvPicPr>
              <p:cNvPr id="55" name="Imagen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0470" y="1415094"/>
                <a:ext cx="5431060" cy="4027812"/>
              </a:xfrm>
              <a:prstGeom prst="rect">
                <a:avLst/>
              </a:prstGeom>
            </p:spPr>
          </p:pic>
          <p:sp>
            <p:nvSpPr>
              <p:cNvPr id="56" name="Rectángulo 55"/>
              <p:cNvSpPr/>
              <p:nvPr/>
            </p:nvSpPr>
            <p:spPr>
              <a:xfrm>
                <a:off x="7562840" y="2627086"/>
                <a:ext cx="1177300" cy="2815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rial" panose="020B0604020202020204" pitchFamily="34" charset="0"/>
                  <a:cs typeface="Arial" panose="020B0604020202020204" pitchFamily="34" charset="0"/>
                </a:endParaRPr>
              </a:p>
            </p:txBody>
          </p:sp>
          <p:sp>
            <p:nvSpPr>
              <p:cNvPr id="57" name="Rectángulo 56"/>
              <p:cNvSpPr/>
              <p:nvPr/>
            </p:nvSpPr>
            <p:spPr>
              <a:xfrm rot="21256927">
                <a:off x="7379330" y="2596131"/>
                <a:ext cx="279434" cy="605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rial" panose="020B0604020202020204" pitchFamily="34" charset="0"/>
                  <a:cs typeface="Arial" panose="020B0604020202020204" pitchFamily="34" charset="0"/>
                </a:endParaRPr>
              </a:p>
            </p:txBody>
          </p:sp>
          <p:pic>
            <p:nvPicPr>
              <p:cNvPr id="58" name="Imagen 57"/>
              <p:cNvPicPr>
                <a:picLocks noChangeAspect="1"/>
              </p:cNvPicPr>
              <p:nvPr/>
            </p:nvPicPr>
            <p:blipFill rotWithShape="1">
              <a:blip r:embed="rId7" cstate="print">
                <a:extLst>
                  <a:ext uri="{28A0092B-C50C-407E-A947-70E740481C1C}">
                    <a14:useLocalDpi xmlns:a14="http://schemas.microsoft.com/office/drawing/2010/main" val="0"/>
                  </a:ext>
                </a:extLst>
              </a:blip>
              <a:srcRect l="35268" t="65765" r="33163" b="28244"/>
              <a:stretch/>
            </p:blipFill>
            <p:spPr>
              <a:xfrm>
                <a:off x="5703273" y="3793696"/>
                <a:ext cx="1714500" cy="241300"/>
              </a:xfrm>
              <a:prstGeom prst="rect">
                <a:avLst/>
              </a:prstGeom>
            </p:spPr>
          </p:pic>
          <p:pic>
            <p:nvPicPr>
              <p:cNvPr id="59" name="Imagen 58"/>
              <p:cNvPicPr>
                <a:picLocks noChangeAspect="1"/>
              </p:cNvPicPr>
              <p:nvPr/>
            </p:nvPicPr>
            <p:blipFill rotWithShape="1">
              <a:blip r:embed="rId7" cstate="print">
                <a:extLst>
                  <a:ext uri="{28A0092B-C50C-407E-A947-70E740481C1C}">
                    <a14:useLocalDpi xmlns:a14="http://schemas.microsoft.com/office/drawing/2010/main" val="0"/>
                  </a:ext>
                </a:extLst>
              </a:blip>
              <a:srcRect l="35268" t="65765" r="33163" b="28244"/>
              <a:stretch/>
            </p:blipFill>
            <p:spPr>
              <a:xfrm>
                <a:off x="5737241" y="4615816"/>
                <a:ext cx="1714500" cy="241300"/>
              </a:xfrm>
              <a:prstGeom prst="rect">
                <a:avLst/>
              </a:prstGeom>
            </p:spPr>
          </p:pic>
          <p:sp>
            <p:nvSpPr>
              <p:cNvPr id="60" name="Rectángulo 59"/>
              <p:cNvSpPr/>
              <p:nvPr/>
            </p:nvSpPr>
            <p:spPr>
              <a:xfrm rot="21256927">
                <a:off x="7447266" y="3296768"/>
                <a:ext cx="279434" cy="605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rial" panose="020B0604020202020204" pitchFamily="34" charset="0"/>
                  <a:cs typeface="Arial" panose="020B0604020202020204" pitchFamily="34" charset="0"/>
                </a:endParaRPr>
              </a:p>
            </p:txBody>
          </p:sp>
          <p:sp>
            <p:nvSpPr>
              <p:cNvPr id="61" name="Rectángulo 60"/>
              <p:cNvSpPr/>
              <p:nvPr/>
            </p:nvSpPr>
            <p:spPr>
              <a:xfrm rot="20806905">
                <a:off x="7532976" y="4086514"/>
                <a:ext cx="279434" cy="605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rial" panose="020B0604020202020204" pitchFamily="34" charset="0"/>
                  <a:cs typeface="Arial" panose="020B0604020202020204" pitchFamily="34" charset="0"/>
                </a:endParaRPr>
              </a:p>
            </p:txBody>
          </p:sp>
        </p:grpSp>
        <p:sp>
          <p:nvSpPr>
            <p:cNvPr id="63" name="CuadroTexto 62"/>
            <p:cNvSpPr txBox="1"/>
            <p:nvPr/>
          </p:nvSpPr>
          <p:spPr>
            <a:xfrm>
              <a:off x="8633688" y="3187441"/>
              <a:ext cx="2766591" cy="369332"/>
            </a:xfrm>
            <a:prstGeom prst="rect">
              <a:avLst/>
            </a:prstGeom>
            <a:noFill/>
          </p:spPr>
          <p:txBody>
            <a:bodyPr wrap="none" rtlCol="0">
              <a:spAutoFit/>
            </a:bodyPr>
            <a:lstStyle/>
            <a:p>
              <a:r>
                <a:rPr lang="es-ES" dirty="0">
                  <a:latin typeface="Arial" panose="020B0604020202020204" pitchFamily="34" charset="0"/>
                  <a:cs typeface="Arial" panose="020B0604020202020204" pitchFamily="34" charset="0"/>
                </a:rPr>
                <a:t>THE PLANT CELL WALL</a:t>
              </a:r>
            </a:p>
          </p:txBody>
        </p:sp>
        <p:sp>
          <p:nvSpPr>
            <p:cNvPr id="74" name="CuadroTexto 73"/>
            <p:cNvSpPr txBox="1"/>
            <p:nvPr/>
          </p:nvSpPr>
          <p:spPr>
            <a:xfrm>
              <a:off x="8382713" y="6061946"/>
              <a:ext cx="3102131" cy="369332"/>
            </a:xfrm>
            <a:prstGeom prst="rect">
              <a:avLst/>
            </a:prstGeom>
            <a:noFill/>
          </p:spPr>
          <p:txBody>
            <a:bodyPr wrap="none" rtlCol="0">
              <a:spAutoFit/>
            </a:bodyPr>
            <a:lstStyle/>
            <a:p>
              <a:r>
                <a:rPr lang="es-ES" dirty="0">
                  <a:latin typeface="Arial" panose="020B0604020202020204" pitchFamily="34" charset="0"/>
                  <a:cs typeface="Arial" panose="020B0604020202020204" pitchFamily="34" charset="0"/>
                </a:rPr>
                <a:t>&gt;90% of </a:t>
              </a:r>
              <a:r>
                <a:rPr lang="es-ES" dirty="0" err="1">
                  <a:latin typeface="Arial" panose="020B0604020202020204" pitchFamily="34" charset="0"/>
                  <a:cs typeface="Arial" panose="020B0604020202020204" pitchFamily="34" charset="0"/>
                </a:rPr>
                <a:t>the</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plant</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dry</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weight</a:t>
              </a:r>
              <a:endParaRPr lang="es-ES" dirty="0">
                <a:latin typeface="Arial" panose="020B0604020202020204" pitchFamily="34" charset="0"/>
                <a:cs typeface="Arial" panose="020B0604020202020204" pitchFamily="34" charset="0"/>
              </a:endParaRPr>
            </a:p>
          </p:txBody>
        </p:sp>
      </p:grpSp>
      <p:sp>
        <p:nvSpPr>
          <p:cNvPr id="15" name="Rectángulo 14"/>
          <p:cNvSpPr/>
          <p:nvPr/>
        </p:nvSpPr>
        <p:spPr>
          <a:xfrm>
            <a:off x="0" y="911971"/>
            <a:ext cx="3137412" cy="3105112"/>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Rectángulo 45"/>
          <p:cNvSpPr/>
          <p:nvPr/>
        </p:nvSpPr>
        <p:spPr>
          <a:xfrm>
            <a:off x="2782226" y="3368702"/>
            <a:ext cx="3488041" cy="309999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Rectángulo 48"/>
          <p:cNvSpPr/>
          <p:nvPr/>
        </p:nvSpPr>
        <p:spPr>
          <a:xfrm>
            <a:off x="5447791" y="854005"/>
            <a:ext cx="3163043" cy="3163078"/>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CuadroTexto 39"/>
          <p:cNvSpPr txBox="1"/>
          <p:nvPr/>
        </p:nvSpPr>
        <p:spPr>
          <a:xfrm>
            <a:off x="905641" y="126514"/>
            <a:ext cx="10324750" cy="646331"/>
          </a:xfrm>
          <a:prstGeom prst="rect">
            <a:avLst/>
          </a:prstGeom>
          <a:noFill/>
        </p:spPr>
        <p:txBody>
          <a:bodyPr wrap="none" rtlCol="0">
            <a:spAutoFit/>
          </a:bodyPr>
          <a:lstStyle/>
          <a:p>
            <a:r>
              <a:rPr lang="es-ES" sz="3600" dirty="0">
                <a:latin typeface="Arial" panose="020B0604020202020204" pitchFamily="34" charset="0"/>
                <a:cs typeface="Arial" panose="020B0604020202020204" pitchFamily="34" charset="0"/>
              </a:rPr>
              <a:t>THE IMPORTANCE OF THE PLANT CELL WALL</a:t>
            </a:r>
          </a:p>
        </p:txBody>
      </p:sp>
      <p:cxnSp>
        <p:nvCxnSpPr>
          <p:cNvPr id="18" name="Straight Connector 17"/>
          <p:cNvCxnSpPr/>
          <p:nvPr/>
        </p:nvCxnSpPr>
        <p:spPr>
          <a:xfrm flipH="1">
            <a:off x="8952201" y="3553368"/>
            <a:ext cx="191799" cy="14091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9157410" y="3542912"/>
            <a:ext cx="422790" cy="903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585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73"/>
          <p:cNvSpPr txBox="1"/>
          <p:nvPr/>
        </p:nvSpPr>
        <p:spPr>
          <a:xfrm>
            <a:off x="9294652" y="6383644"/>
            <a:ext cx="2829685" cy="369332"/>
          </a:xfrm>
          <a:prstGeom prst="rect">
            <a:avLst/>
          </a:prstGeom>
          <a:noFill/>
        </p:spPr>
        <p:txBody>
          <a:bodyPr wrap="none" rtlCol="0">
            <a:spAutoFit/>
          </a:bodyPr>
          <a:lstStyle/>
          <a:p>
            <a:r>
              <a:rPr lang="es-ES" dirty="0" err="1"/>
              <a:t>Adapted</a:t>
            </a:r>
            <a:r>
              <a:rPr lang="es-ES" dirty="0"/>
              <a:t> </a:t>
            </a:r>
            <a:r>
              <a:rPr lang="es-ES" dirty="0" err="1"/>
              <a:t>from</a:t>
            </a:r>
            <a:r>
              <a:rPr lang="es-ES" dirty="0"/>
              <a:t> cazypedia.org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556" y="1153076"/>
            <a:ext cx="10760887" cy="4993173"/>
          </a:xfrm>
          <a:prstGeom prst="rect">
            <a:avLst/>
          </a:prstGeom>
        </p:spPr>
      </p:pic>
      <p:sp>
        <p:nvSpPr>
          <p:cNvPr id="5" name="CuadroTexto 73"/>
          <p:cNvSpPr txBox="1"/>
          <p:nvPr/>
        </p:nvSpPr>
        <p:spPr>
          <a:xfrm>
            <a:off x="5798578" y="2024433"/>
            <a:ext cx="301686" cy="369332"/>
          </a:xfrm>
          <a:prstGeom prst="rect">
            <a:avLst/>
          </a:prstGeom>
          <a:noFill/>
        </p:spPr>
        <p:txBody>
          <a:bodyPr wrap="none" rtlCol="0">
            <a:spAutoFit/>
          </a:bodyPr>
          <a:lstStyle/>
          <a:p>
            <a:r>
              <a:rPr lang="es-ES" b="1" dirty="0">
                <a:solidFill>
                  <a:srgbClr val="00B050"/>
                </a:solidFill>
              </a:rPr>
              <a:t>1</a:t>
            </a:r>
          </a:p>
        </p:txBody>
      </p:sp>
      <p:sp>
        <p:nvSpPr>
          <p:cNvPr id="6" name="CuadroTexto 73"/>
          <p:cNvSpPr txBox="1"/>
          <p:nvPr/>
        </p:nvSpPr>
        <p:spPr>
          <a:xfrm>
            <a:off x="5850112" y="2397711"/>
            <a:ext cx="301686" cy="369332"/>
          </a:xfrm>
          <a:prstGeom prst="rect">
            <a:avLst/>
          </a:prstGeom>
          <a:noFill/>
        </p:spPr>
        <p:txBody>
          <a:bodyPr wrap="none" rtlCol="0">
            <a:spAutoFit/>
          </a:bodyPr>
          <a:lstStyle/>
          <a:p>
            <a:r>
              <a:rPr lang="es-ES" b="1" dirty="0">
                <a:solidFill>
                  <a:srgbClr val="00B050"/>
                </a:solidFill>
              </a:rPr>
              <a:t>2</a:t>
            </a:r>
          </a:p>
        </p:txBody>
      </p:sp>
      <p:sp>
        <p:nvSpPr>
          <p:cNvPr id="7" name="CuadroTexto 73"/>
          <p:cNvSpPr txBox="1"/>
          <p:nvPr/>
        </p:nvSpPr>
        <p:spPr>
          <a:xfrm>
            <a:off x="5850112" y="2690818"/>
            <a:ext cx="301686" cy="369332"/>
          </a:xfrm>
          <a:prstGeom prst="rect">
            <a:avLst/>
          </a:prstGeom>
          <a:noFill/>
        </p:spPr>
        <p:txBody>
          <a:bodyPr wrap="none" rtlCol="0">
            <a:spAutoFit/>
          </a:bodyPr>
          <a:lstStyle/>
          <a:p>
            <a:r>
              <a:rPr lang="es-ES" b="1" dirty="0">
                <a:solidFill>
                  <a:srgbClr val="00B050"/>
                </a:solidFill>
              </a:rPr>
              <a:t>3</a:t>
            </a:r>
          </a:p>
        </p:txBody>
      </p:sp>
      <p:sp>
        <p:nvSpPr>
          <p:cNvPr id="8" name="CuadroTexto 73"/>
          <p:cNvSpPr txBox="1"/>
          <p:nvPr/>
        </p:nvSpPr>
        <p:spPr>
          <a:xfrm>
            <a:off x="5850112" y="2982048"/>
            <a:ext cx="301686" cy="369332"/>
          </a:xfrm>
          <a:prstGeom prst="rect">
            <a:avLst/>
          </a:prstGeom>
          <a:noFill/>
        </p:spPr>
        <p:txBody>
          <a:bodyPr wrap="none" rtlCol="0">
            <a:spAutoFit/>
          </a:bodyPr>
          <a:lstStyle/>
          <a:p>
            <a:r>
              <a:rPr lang="es-ES" b="1" dirty="0">
                <a:solidFill>
                  <a:srgbClr val="00B050"/>
                </a:solidFill>
              </a:rPr>
              <a:t>4</a:t>
            </a:r>
          </a:p>
        </p:txBody>
      </p:sp>
      <p:sp>
        <p:nvSpPr>
          <p:cNvPr id="9" name="CuadroTexto 73"/>
          <p:cNvSpPr txBox="1"/>
          <p:nvPr/>
        </p:nvSpPr>
        <p:spPr>
          <a:xfrm>
            <a:off x="5850112" y="3325980"/>
            <a:ext cx="301686" cy="369332"/>
          </a:xfrm>
          <a:prstGeom prst="rect">
            <a:avLst/>
          </a:prstGeom>
          <a:noFill/>
        </p:spPr>
        <p:txBody>
          <a:bodyPr wrap="none" rtlCol="0">
            <a:spAutoFit/>
          </a:bodyPr>
          <a:lstStyle/>
          <a:p>
            <a:r>
              <a:rPr lang="es-ES" b="1" dirty="0">
                <a:solidFill>
                  <a:srgbClr val="00B050"/>
                </a:solidFill>
              </a:rPr>
              <a:t>5</a:t>
            </a:r>
          </a:p>
        </p:txBody>
      </p:sp>
      <p:sp>
        <p:nvSpPr>
          <p:cNvPr id="10" name="CuadroTexto 73"/>
          <p:cNvSpPr txBox="1"/>
          <p:nvPr/>
        </p:nvSpPr>
        <p:spPr>
          <a:xfrm>
            <a:off x="10407809" y="1456121"/>
            <a:ext cx="301686" cy="369332"/>
          </a:xfrm>
          <a:prstGeom prst="rect">
            <a:avLst/>
          </a:prstGeom>
          <a:noFill/>
        </p:spPr>
        <p:txBody>
          <a:bodyPr wrap="none" rtlCol="0">
            <a:spAutoFit/>
          </a:bodyPr>
          <a:lstStyle/>
          <a:p>
            <a:r>
              <a:rPr lang="es-ES" b="1" dirty="0">
                <a:solidFill>
                  <a:srgbClr val="00B050"/>
                </a:solidFill>
              </a:rPr>
              <a:t>6</a:t>
            </a:r>
          </a:p>
        </p:txBody>
      </p:sp>
      <p:sp>
        <p:nvSpPr>
          <p:cNvPr id="11" name="CuadroTexto 73"/>
          <p:cNvSpPr txBox="1"/>
          <p:nvPr/>
        </p:nvSpPr>
        <p:spPr>
          <a:xfrm>
            <a:off x="10975944" y="1910133"/>
            <a:ext cx="301686" cy="369332"/>
          </a:xfrm>
          <a:prstGeom prst="rect">
            <a:avLst/>
          </a:prstGeom>
          <a:noFill/>
        </p:spPr>
        <p:txBody>
          <a:bodyPr wrap="none" rtlCol="0">
            <a:spAutoFit/>
          </a:bodyPr>
          <a:lstStyle/>
          <a:p>
            <a:r>
              <a:rPr lang="es-ES" b="1" dirty="0">
                <a:solidFill>
                  <a:srgbClr val="00B050"/>
                </a:solidFill>
              </a:rPr>
              <a:t>1</a:t>
            </a:r>
          </a:p>
        </p:txBody>
      </p:sp>
      <p:sp>
        <p:nvSpPr>
          <p:cNvPr id="12" name="CuadroTexto 73"/>
          <p:cNvSpPr txBox="1"/>
          <p:nvPr/>
        </p:nvSpPr>
        <p:spPr>
          <a:xfrm>
            <a:off x="10626288" y="1880285"/>
            <a:ext cx="301686" cy="369332"/>
          </a:xfrm>
          <a:prstGeom prst="rect">
            <a:avLst/>
          </a:prstGeom>
          <a:noFill/>
        </p:spPr>
        <p:txBody>
          <a:bodyPr wrap="none" rtlCol="0">
            <a:spAutoFit/>
          </a:bodyPr>
          <a:lstStyle/>
          <a:p>
            <a:r>
              <a:rPr lang="es-ES" b="1" dirty="0">
                <a:solidFill>
                  <a:srgbClr val="00B050"/>
                </a:solidFill>
              </a:rPr>
              <a:t>2</a:t>
            </a:r>
          </a:p>
        </p:txBody>
      </p:sp>
      <p:sp>
        <p:nvSpPr>
          <p:cNvPr id="13" name="CuadroTexto 73"/>
          <p:cNvSpPr txBox="1"/>
          <p:nvPr/>
        </p:nvSpPr>
        <p:spPr>
          <a:xfrm>
            <a:off x="10366376" y="2023186"/>
            <a:ext cx="301686" cy="369332"/>
          </a:xfrm>
          <a:prstGeom prst="rect">
            <a:avLst/>
          </a:prstGeom>
          <a:noFill/>
        </p:spPr>
        <p:txBody>
          <a:bodyPr wrap="none" rtlCol="0">
            <a:spAutoFit/>
          </a:bodyPr>
          <a:lstStyle/>
          <a:p>
            <a:r>
              <a:rPr lang="es-ES" b="1" dirty="0">
                <a:solidFill>
                  <a:srgbClr val="00B050"/>
                </a:solidFill>
              </a:rPr>
              <a:t>3</a:t>
            </a:r>
          </a:p>
        </p:txBody>
      </p:sp>
      <p:sp>
        <p:nvSpPr>
          <p:cNvPr id="14" name="CuadroTexto 73"/>
          <p:cNvSpPr txBox="1"/>
          <p:nvPr/>
        </p:nvSpPr>
        <p:spPr>
          <a:xfrm>
            <a:off x="10194646" y="1739389"/>
            <a:ext cx="301686" cy="369332"/>
          </a:xfrm>
          <a:prstGeom prst="rect">
            <a:avLst/>
          </a:prstGeom>
          <a:noFill/>
        </p:spPr>
        <p:txBody>
          <a:bodyPr wrap="none" rtlCol="0">
            <a:spAutoFit/>
          </a:bodyPr>
          <a:lstStyle/>
          <a:p>
            <a:r>
              <a:rPr lang="es-ES" b="1" dirty="0">
                <a:solidFill>
                  <a:srgbClr val="00B050"/>
                </a:solidFill>
              </a:rPr>
              <a:t>4</a:t>
            </a:r>
          </a:p>
        </p:txBody>
      </p:sp>
      <p:sp>
        <p:nvSpPr>
          <p:cNvPr id="15" name="CuadroTexto 73"/>
          <p:cNvSpPr txBox="1"/>
          <p:nvPr/>
        </p:nvSpPr>
        <p:spPr>
          <a:xfrm>
            <a:off x="10444896" y="1767070"/>
            <a:ext cx="301686" cy="369332"/>
          </a:xfrm>
          <a:prstGeom prst="rect">
            <a:avLst/>
          </a:prstGeom>
          <a:noFill/>
        </p:spPr>
        <p:txBody>
          <a:bodyPr wrap="none" rtlCol="0">
            <a:spAutoFit/>
          </a:bodyPr>
          <a:lstStyle/>
          <a:p>
            <a:r>
              <a:rPr lang="es-ES" b="1" dirty="0">
                <a:solidFill>
                  <a:srgbClr val="00B050"/>
                </a:solidFill>
              </a:rPr>
              <a:t>5</a:t>
            </a:r>
          </a:p>
        </p:txBody>
      </p:sp>
      <p:sp>
        <p:nvSpPr>
          <p:cNvPr id="16" name="CuadroTexto 73"/>
          <p:cNvSpPr txBox="1"/>
          <p:nvPr/>
        </p:nvSpPr>
        <p:spPr>
          <a:xfrm>
            <a:off x="2064778" y="1825453"/>
            <a:ext cx="301686" cy="369332"/>
          </a:xfrm>
          <a:prstGeom prst="rect">
            <a:avLst/>
          </a:prstGeom>
          <a:noFill/>
        </p:spPr>
        <p:txBody>
          <a:bodyPr wrap="none" rtlCol="0">
            <a:spAutoFit/>
          </a:bodyPr>
          <a:lstStyle/>
          <a:p>
            <a:r>
              <a:rPr lang="es-ES" b="1" dirty="0">
                <a:solidFill>
                  <a:srgbClr val="00B050"/>
                </a:solidFill>
              </a:rPr>
              <a:t>1</a:t>
            </a:r>
          </a:p>
        </p:txBody>
      </p:sp>
      <p:sp>
        <p:nvSpPr>
          <p:cNvPr id="17" name="CuadroTexto 73"/>
          <p:cNvSpPr txBox="1"/>
          <p:nvPr/>
        </p:nvSpPr>
        <p:spPr>
          <a:xfrm>
            <a:off x="1739107" y="2028379"/>
            <a:ext cx="301686" cy="369332"/>
          </a:xfrm>
          <a:prstGeom prst="rect">
            <a:avLst/>
          </a:prstGeom>
          <a:noFill/>
        </p:spPr>
        <p:txBody>
          <a:bodyPr wrap="none" rtlCol="0">
            <a:spAutoFit/>
          </a:bodyPr>
          <a:lstStyle/>
          <a:p>
            <a:r>
              <a:rPr lang="es-ES" b="1" dirty="0">
                <a:solidFill>
                  <a:srgbClr val="00B050"/>
                </a:solidFill>
              </a:rPr>
              <a:t>2</a:t>
            </a:r>
          </a:p>
        </p:txBody>
      </p:sp>
      <p:sp>
        <p:nvSpPr>
          <p:cNvPr id="18" name="CuadroTexto 73"/>
          <p:cNvSpPr txBox="1"/>
          <p:nvPr/>
        </p:nvSpPr>
        <p:spPr>
          <a:xfrm>
            <a:off x="1328352" y="2188273"/>
            <a:ext cx="301686" cy="369332"/>
          </a:xfrm>
          <a:prstGeom prst="rect">
            <a:avLst/>
          </a:prstGeom>
          <a:noFill/>
        </p:spPr>
        <p:txBody>
          <a:bodyPr wrap="none" rtlCol="0">
            <a:spAutoFit/>
          </a:bodyPr>
          <a:lstStyle/>
          <a:p>
            <a:r>
              <a:rPr lang="es-ES" b="1" dirty="0">
                <a:solidFill>
                  <a:srgbClr val="00B050"/>
                </a:solidFill>
              </a:rPr>
              <a:t>3</a:t>
            </a:r>
          </a:p>
        </p:txBody>
      </p:sp>
      <p:sp>
        <p:nvSpPr>
          <p:cNvPr id="19" name="CuadroTexto 73"/>
          <p:cNvSpPr txBox="1"/>
          <p:nvPr/>
        </p:nvSpPr>
        <p:spPr>
          <a:xfrm>
            <a:off x="1047553" y="1925277"/>
            <a:ext cx="301686" cy="369332"/>
          </a:xfrm>
          <a:prstGeom prst="rect">
            <a:avLst/>
          </a:prstGeom>
          <a:noFill/>
        </p:spPr>
        <p:txBody>
          <a:bodyPr wrap="none" rtlCol="0">
            <a:spAutoFit/>
          </a:bodyPr>
          <a:lstStyle/>
          <a:p>
            <a:r>
              <a:rPr lang="es-ES" b="1" dirty="0">
                <a:solidFill>
                  <a:srgbClr val="00B050"/>
                </a:solidFill>
              </a:rPr>
              <a:t>4</a:t>
            </a:r>
          </a:p>
        </p:txBody>
      </p:sp>
      <p:sp>
        <p:nvSpPr>
          <p:cNvPr id="20" name="CuadroTexto 73"/>
          <p:cNvSpPr txBox="1"/>
          <p:nvPr/>
        </p:nvSpPr>
        <p:spPr>
          <a:xfrm>
            <a:off x="1170944" y="1616522"/>
            <a:ext cx="301686" cy="369332"/>
          </a:xfrm>
          <a:prstGeom prst="rect">
            <a:avLst/>
          </a:prstGeom>
          <a:noFill/>
        </p:spPr>
        <p:txBody>
          <a:bodyPr wrap="none" rtlCol="0">
            <a:spAutoFit/>
          </a:bodyPr>
          <a:lstStyle/>
          <a:p>
            <a:r>
              <a:rPr lang="es-ES" b="1" dirty="0">
                <a:solidFill>
                  <a:srgbClr val="00B050"/>
                </a:solidFill>
              </a:rPr>
              <a:t>5</a:t>
            </a:r>
          </a:p>
        </p:txBody>
      </p:sp>
      <p:sp>
        <p:nvSpPr>
          <p:cNvPr id="21" name="CuadroTexto 73"/>
          <p:cNvSpPr txBox="1"/>
          <p:nvPr/>
        </p:nvSpPr>
        <p:spPr>
          <a:xfrm>
            <a:off x="5778190" y="3633207"/>
            <a:ext cx="301686" cy="369332"/>
          </a:xfrm>
          <a:prstGeom prst="rect">
            <a:avLst/>
          </a:prstGeom>
          <a:noFill/>
        </p:spPr>
        <p:txBody>
          <a:bodyPr wrap="none" rtlCol="0">
            <a:spAutoFit/>
          </a:bodyPr>
          <a:lstStyle/>
          <a:p>
            <a:r>
              <a:rPr lang="es-ES" b="1" dirty="0">
                <a:solidFill>
                  <a:srgbClr val="00B050"/>
                </a:solidFill>
              </a:rPr>
              <a:t>6</a:t>
            </a:r>
          </a:p>
        </p:txBody>
      </p:sp>
      <p:sp>
        <p:nvSpPr>
          <p:cNvPr id="22" name="CuadroTexto 73"/>
          <p:cNvSpPr txBox="1"/>
          <p:nvPr/>
        </p:nvSpPr>
        <p:spPr>
          <a:xfrm>
            <a:off x="1182118" y="1307767"/>
            <a:ext cx="301686" cy="369332"/>
          </a:xfrm>
          <a:prstGeom prst="rect">
            <a:avLst/>
          </a:prstGeom>
          <a:noFill/>
        </p:spPr>
        <p:txBody>
          <a:bodyPr wrap="none" rtlCol="0">
            <a:spAutoFit/>
          </a:bodyPr>
          <a:lstStyle/>
          <a:p>
            <a:r>
              <a:rPr lang="es-ES" b="1" dirty="0">
                <a:solidFill>
                  <a:srgbClr val="00B050"/>
                </a:solidFill>
              </a:rPr>
              <a:t>6</a:t>
            </a:r>
          </a:p>
        </p:txBody>
      </p:sp>
      <p:sp>
        <p:nvSpPr>
          <p:cNvPr id="23" name="CuadroTexto 39"/>
          <p:cNvSpPr txBox="1"/>
          <p:nvPr/>
        </p:nvSpPr>
        <p:spPr>
          <a:xfrm>
            <a:off x="980689" y="101808"/>
            <a:ext cx="10230749" cy="646331"/>
          </a:xfrm>
          <a:prstGeom prst="rect">
            <a:avLst/>
          </a:prstGeom>
          <a:noFill/>
        </p:spPr>
        <p:txBody>
          <a:bodyPr wrap="none" rtlCol="0">
            <a:spAutoFit/>
          </a:bodyPr>
          <a:lstStyle/>
          <a:p>
            <a:r>
              <a:rPr lang="es-ES" sz="3600" dirty="0">
                <a:latin typeface="Arial" panose="020B0604020202020204" pitchFamily="34" charset="0"/>
                <a:cs typeface="Arial" panose="020B0604020202020204" pitchFamily="34" charset="0"/>
              </a:rPr>
              <a:t>SUGARS MAKE UP MOST OF THE CELL WALL</a:t>
            </a:r>
          </a:p>
        </p:txBody>
      </p:sp>
    </p:spTree>
    <p:extLst>
      <p:ext uri="{BB962C8B-B14F-4D97-AF65-F5344CB8AC3E}">
        <p14:creationId xmlns:p14="http://schemas.microsoft.com/office/powerpoint/2010/main" val="2657342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298" y="1058950"/>
            <a:ext cx="6035403" cy="5519650"/>
          </a:xfrm>
          <a:prstGeom prst="rect">
            <a:avLst/>
          </a:prstGeom>
        </p:spPr>
      </p:pic>
      <p:sp>
        <p:nvSpPr>
          <p:cNvPr id="3" name="CuadroTexto 73"/>
          <p:cNvSpPr txBox="1"/>
          <p:nvPr/>
        </p:nvSpPr>
        <p:spPr>
          <a:xfrm>
            <a:off x="9566896" y="6393934"/>
            <a:ext cx="2274982" cy="369332"/>
          </a:xfrm>
          <a:prstGeom prst="rect">
            <a:avLst/>
          </a:prstGeom>
          <a:noFill/>
        </p:spPr>
        <p:txBody>
          <a:bodyPr wrap="none" rtlCol="0">
            <a:spAutoFit/>
          </a:bodyPr>
          <a:lstStyle/>
          <a:p>
            <a:r>
              <a:rPr lang="es-ES" dirty="0">
                <a:latin typeface="Arial" panose="020B0604020202020204" pitchFamily="34" charset="0"/>
                <a:cs typeface="Arial" panose="020B0604020202020204" pitchFamily="34" charset="0"/>
              </a:rPr>
              <a:t>savemyexams.co.uk</a:t>
            </a:r>
          </a:p>
        </p:txBody>
      </p:sp>
      <p:sp>
        <p:nvSpPr>
          <p:cNvPr id="6" name="CuadroTexto 39"/>
          <p:cNvSpPr txBox="1"/>
          <p:nvPr/>
        </p:nvSpPr>
        <p:spPr>
          <a:xfrm>
            <a:off x="3214442" y="76200"/>
            <a:ext cx="5647700" cy="646331"/>
          </a:xfrm>
          <a:prstGeom prst="rect">
            <a:avLst/>
          </a:prstGeom>
          <a:noFill/>
        </p:spPr>
        <p:txBody>
          <a:bodyPr wrap="none" rtlCol="0">
            <a:spAutoFit/>
          </a:bodyPr>
          <a:lstStyle/>
          <a:p>
            <a:r>
              <a:rPr lang="es-ES" sz="3600" dirty="0">
                <a:latin typeface="Arial" panose="020B0604020202020204" pitchFamily="34" charset="0"/>
                <a:cs typeface="Arial" panose="020B0604020202020204" pitchFamily="34" charset="0"/>
              </a:rPr>
              <a:t>MAKING SUGAR CHAINS</a:t>
            </a:r>
          </a:p>
        </p:txBody>
      </p:sp>
    </p:spTree>
    <p:extLst>
      <p:ext uri="{BB962C8B-B14F-4D97-AF65-F5344CB8AC3E}">
        <p14:creationId xmlns:p14="http://schemas.microsoft.com/office/powerpoint/2010/main" val="394977097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1703</TotalTime>
  <Words>4629</Words>
  <Application>Microsoft Macintosh PowerPoint</Application>
  <PresentationFormat>Widescreen</PresentationFormat>
  <Paragraphs>231</Paragraphs>
  <Slides>24</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CO_Quinteros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Alberto Echevarría Poza</dc:creator>
  <cp:lastModifiedBy>Sheen, Jen</cp:lastModifiedBy>
  <cp:revision>99</cp:revision>
  <dcterms:created xsi:type="dcterms:W3CDTF">2022-11-16T14:56:33Z</dcterms:created>
  <dcterms:modified xsi:type="dcterms:W3CDTF">2024-04-08T03:13:34Z</dcterms:modified>
</cp:coreProperties>
</file>